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1" d="100"/>
          <a:sy n="101" d="100"/>
        </p:scale>
        <p:origin x="392"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5/8/2025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951881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5/8/2025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786736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5/8/2025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721372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5/8/2025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96297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5/8/2025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03451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5/8/2025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718255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5/8/2025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985168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5/8/2025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71220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5/8/2025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36646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5/8/2025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166589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5/8/2025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22936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5/8/2025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128562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Emojiler">
            <a:extLst>
              <a:ext uri="{FF2B5EF4-FFF2-40B4-BE49-F238E27FC236}">
                <a16:creationId xmlns:a16="http://schemas.microsoft.com/office/drawing/2014/main" id="{9E437F63-F445-B5DC-A358-AF8C39E291EF}"/>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6250" b="6250"/>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612349FF-7742-42ED-ADF3-238B5DDD1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4237318"/>
            <a:ext cx="12188952" cy="2620682"/>
          </a:xfrm>
          <a:prstGeom prst="rect">
            <a:avLst/>
          </a:prstGeom>
          <a:gradFill>
            <a:gsLst>
              <a:gs pos="42000">
                <a:srgbClr val="000000">
                  <a:alpha val="14000"/>
                </a:srgbClr>
              </a:gs>
              <a:gs pos="0">
                <a:srgbClr val="000000">
                  <a:alpha val="0"/>
                </a:srgbClr>
              </a:gs>
              <a:gs pos="100000">
                <a:srgbClr val="000000">
                  <a:alpha val="31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p:cNvSpPr>
            <a:spLocks noGrp="1"/>
          </p:cNvSpPr>
          <p:nvPr>
            <p:ph type="ctrTitle"/>
          </p:nvPr>
        </p:nvSpPr>
        <p:spPr>
          <a:xfrm>
            <a:off x="6196272" y="429905"/>
            <a:ext cx="5700368" cy="770964"/>
          </a:xfrm>
        </p:spPr>
        <p:txBody>
          <a:bodyPr anchor="b">
            <a:normAutofit/>
          </a:bodyPr>
          <a:lstStyle/>
          <a:p>
            <a:r>
              <a:rPr lang="tr-TR" sz="4000">
                <a:solidFill>
                  <a:srgbClr val="FFFFFF"/>
                </a:solidFill>
              </a:rPr>
              <a:t>Duygu Analizi Projesi</a:t>
            </a:r>
          </a:p>
        </p:txBody>
      </p:sp>
      <p:sp>
        <p:nvSpPr>
          <p:cNvPr id="3" name="Alt Başlık 2"/>
          <p:cNvSpPr>
            <a:spLocks noGrp="1"/>
          </p:cNvSpPr>
          <p:nvPr>
            <p:ph type="subTitle" idx="1"/>
          </p:nvPr>
        </p:nvSpPr>
        <p:spPr>
          <a:xfrm>
            <a:off x="6197227" y="1336850"/>
            <a:ext cx="5795251" cy="1063813"/>
          </a:xfrm>
        </p:spPr>
        <p:txBody>
          <a:bodyPr anchor="b">
            <a:normAutofit/>
          </a:bodyPr>
          <a:lstStyle/>
          <a:p>
            <a:r>
              <a:rPr lang="tr-TR" sz="1800">
                <a:solidFill>
                  <a:srgbClr val="FFFFFF"/>
                </a:solidFill>
              </a:rPr>
              <a:t> Hazırlayan: Serkan Can EYVAZ</a:t>
            </a:r>
          </a:p>
          <a:p>
            <a:r>
              <a:rPr lang="tr-TR" sz="1800">
                <a:solidFill>
                  <a:srgbClr val="FFFFFF"/>
                </a:solidFill>
              </a:rPr>
              <a:t> Öğrenci No:02210224021</a:t>
            </a:r>
          </a:p>
        </p:txBody>
      </p:sp>
    </p:spTree>
    <p:extLst>
      <p:ext uri="{BB962C8B-B14F-4D97-AF65-F5344CB8AC3E}">
        <p14:creationId xmlns:p14="http://schemas.microsoft.com/office/powerpoint/2010/main" val="167442580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pic>
        <p:nvPicPr>
          <p:cNvPr id="5" name="Picture 4" descr="Yazı tahtası üzerinde karmaşık matematik formülleri">
            <a:extLst>
              <a:ext uri="{FF2B5EF4-FFF2-40B4-BE49-F238E27FC236}">
                <a16:creationId xmlns:a16="http://schemas.microsoft.com/office/drawing/2014/main" id="{46E1211F-FCED-8626-1A54-069AAC0C8835}"/>
              </a:ext>
            </a:extLst>
          </p:cNvPr>
          <p:cNvPicPr>
            <a:picLocks noChangeAspect="1"/>
          </p:cNvPicPr>
          <p:nvPr/>
        </p:nvPicPr>
        <p:blipFill>
          <a:blip r:embed="rId2"/>
          <a:srcRect t="17537" r="9091" b="12413"/>
          <a:stretch/>
        </p:blipFill>
        <p:spPr>
          <a:xfrm>
            <a:off x="20" y="10"/>
            <a:ext cx="12191979" cy="6857990"/>
          </a:xfrm>
          <a:prstGeom prst="rect">
            <a:avLst/>
          </a:prstGeom>
        </p:spPr>
      </p:pic>
      <p:sp>
        <p:nvSpPr>
          <p:cNvPr id="28" name="Rectangle 27">
            <a:extLst>
              <a:ext uri="{FF2B5EF4-FFF2-40B4-BE49-F238E27FC236}">
                <a16:creationId xmlns:a16="http://schemas.microsoft.com/office/drawing/2014/main" id="{D21F66AB-6D67-4C86-A415-0B6E4EEC5A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3811" y="423809"/>
            <a:ext cx="6858002" cy="6010383"/>
          </a:xfrm>
          <a:prstGeom prst="rect">
            <a:avLst/>
          </a:prstGeom>
          <a:gradFill>
            <a:gsLst>
              <a:gs pos="0">
                <a:schemeClr val="bg1">
                  <a:alpha val="0"/>
                </a:schemeClr>
              </a:gs>
              <a:gs pos="46000">
                <a:schemeClr val="bg1">
                  <a:alpha val="31000"/>
                </a:schemeClr>
              </a:gs>
              <a:gs pos="26000">
                <a:schemeClr val="bg1">
                  <a:alpha val="17000"/>
                </a:schemeClr>
              </a:gs>
              <a:gs pos="100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Başlık 1">
            <a:extLst>
              <a:ext uri="{FF2B5EF4-FFF2-40B4-BE49-F238E27FC236}">
                <a16:creationId xmlns:a16="http://schemas.microsoft.com/office/drawing/2014/main" id="{79C06412-7446-F41E-2E29-80CE61AF0C98}"/>
              </a:ext>
            </a:extLst>
          </p:cNvPr>
          <p:cNvSpPr>
            <a:spLocks noGrp="1"/>
          </p:cNvSpPr>
          <p:nvPr>
            <p:ph type="title"/>
          </p:nvPr>
        </p:nvSpPr>
        <p:spPr>
          <a:xfrm>
            <a:off x="313786" y="908651"/>
            <a:ext cx="5230366" cy="4005454"/>
          </a:xfrm>
        </p:spPr>
        <p:txBody>
          <a:bodyPr vert="horz" lIns="91440" tIns="45720" rIns="91440" bIns="45720" rtlCol="0" anchor="t">
            <a:normAutofit/>
          </a:bodyPr>
          <a:lstStyle/>
          <a:p>
            <a:r>
              <a:rPr lang="en-US" sz="6300"/>
              <a:t>4.KULLANILAN YÖNTEMLER</a:t>
            </a:r>
          </a:p>
        </p:txBody>
      </p:sp>
      <p:cxnSp>
        <p:nvCxnSpPr>
          <p:cNvPr id="30" name="Straight Connector 29">
            <a:extLst>
              <a:ext uri="{FF2B5EF4-FFF2-40B4-BE49-F238E27FC236}">
                <a16:creationId xmlns:a16="http://schemas.microsoft.com/office/drawing/2014/main" id="{0B66F5E1-B07D-4718-F4B4-5FCE4B7E8F4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9006" y="727509"/>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503155"/>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cxnSp>
        <p:nvCxnSpPr>
          <p:cNvPr id="6" name="Straight Connector 9">
            <a:extLst>
              <a:ext uri="{FF2B5EF4-FFF2-40B4-BE49-F238E27FC236}">
                <a16:creationId xmlns:a16="http://schemas.microsoft.com/office/drawing/2014/main" id="{22F20000-FD86-48F6-9363-FEC90C932D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72AE332-6ACA-45BE-875F-91A291D4A4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Başlık 1">
            <a:extLst>
              <a:ext uri="{FF2B5EF4-FFF2-40B4-BE49-F238E27FC236}">
                <a16:creationId xmlns:a16="http://schemas.microsoft.com/office/drawing/2014/main" id="{6323937E-BC12-9D15-D815-D58B3130F38A}"/>
              </a:ext>
            </a:extLst>
          </p:cNvPr>
          <p:cNvSpPr>
            <a:spLocks noGrp="1"/>
          </p:cNvSpPr>
          <p:nvPr>
            <p:ph type="title"/>
          </p:nvPr>
        </p:nvSpPr>
        <p:spPr>
          <a:xfrm>
            <a:off x="702129" y="914760"/>
            <a:ext cx="3678485" cy="3543764"/>
          </a:xfrm>
        </p:spPr>
        <p:txBody>
          <a:bodyPr>
            <a:normAutofit/>
          </a:bodyPr>
          <a:lstStyle/>
          <a:p>
            <a:r>
              <a:rPr lang="tr-TR" err="1">
                <a:ea typeface="+mj-lt"/>
                <a:cs typeface="+mj-lt"/>
              </a:rPr>
              <a:t>Naive</a:t>
            </a:r>
            <a:r>
              <a:rPr lang="tr-TR">
                <a:ea typeface="+mj-lt"/>
                <a:cs typeface="+mj-lt"/>
              </a:rPr>
              <a:t> </a:t>
            </a:r>
            <a:r>
              <a:rPr lang="tr-TR" err="1">
                <a:ea typeface="+mj-lt"/>
                <a:cs typeface="+mj-lt"/>
              </a:rPr>
              <a:t>Bayes</a:t>
            </a:r>
            <a:endParaRPr lang="tr-TR" err="1"/>
          </a:p>
        </p:txBody>
      </p:sp>
      <p:sp>
        <p:nvSpPr>
          <p:cNvPr id="3" name="İçerik Yer Tutucusu 2">
            <a:extLst>
              <a:ext uri="{FF2B5EF4-FFF2-40B4-BE49-F238E27FC236}">
                <a16:creationId xmlns:a16="http://schemas.microsoft.com/office/drawing/2014/main" id="{65C90695-6E12-3DB2-789B-2110C6B68A88}"/>
              </a:ext>
            </a:extLst>
          </p:cNvPr>
          <p:cNvSpPr>
            <a:spLocks noGrp="1"/>
          </p:cNvSpPr>
          <p:nvPr>
            <p:ph idx="1"/>
          </p:nvPr>
        </p:nvSpPr>
        <p:spPr>
          <a:xfrm>
            <a:off x="4773168" y="993228"/>
            <a:ext cx="6720840" cy="4935981"/>
          </a:xfrm>
        </p:spPr>
        <p:txBody>
          <a:bodyPr vert="horz" lIns="91440" tIns="45720" rIns="91440" bIns="45720" rtlCol="0">
            <a:normAutofit/>
          </a:bodyPr>
          <a:lstStyle/>
          <a:p>
            <a:r>
              <a:rPr lang="tr-TR" err="1">
                <a:ea typeface="+mn-lt"/>
                <a:cs typeface="+mn-lt"/>
              </a:rPr>
              <a:t>Naive</a:t>
            </a:r>
            <a:r>
              <a:rPr lang="tr-TR">
                <a:ea typeface="+mn-lt"/>
                <a:cs typeface="+mn-lt"/>
              </a:rPr>
              <a:t> </a:t>
            </a:r>
            <a:r>
              <a:rPr lang="tr-TR" err="1">
                <a:ea typeface="+mn-lt"/>
                <a:cs typeface="+mn-lt"/>
              </a:rPr>
              <a:t>Bayes</a:t>
            </a:r>
            <a:r>
              <a:rPr lang="tr-TR">
                <a:ea typeface="+mn-lt"/>
                <a:cs typeface="+mn-lt"/>
              </a:rPr>
              <a:t>, </a:t>
            </a:r>
            <a:r>
              <a:rPr lang="tr-TR" err="1">
                <a:ea typeface="+mn-lt"/>
                <a:cs typeface="+mn-lt"/>
              </a:rPr>
              <a:t>Bayes</a:t>
            </a:r>
            <a:r>
              <a:rPr lang="tr-TR">
                <a:ea typeface="+mn-lt"/>
                <a:cs typeface="+mn-lt"/>
              </a:rPr>
              <a:t> teoremi üzerine kurulu, olasılıksal bir sınıflandırma yöntemidir. Kelimelerin birbirinden bağımsız olduğu varsayımıyla çalışır. Basit yapısı ve hızlı çalışması sayesinde başlangıç seviyesinde analizler için uygundur. Ancak kelime bağlamlarını dikkate alamadığı için dilin derin yapısına duyarsız kalabilir.</a:t>
            </a:r>
            <a:endParaRPr lang="tr-TR"/>
          </a:p>
        </p:txBody>
      </p:sp>
    </p:spTree>
    <p:extLst>
      <p:ext uri="{BB962C8B-B14F-4D97-AF65-F5344CB8AC3E}">
        <p14:creationId xmlns:p14="http://schemas.microsoft.com/office/powerpoint/2010/main" val="3874725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59637372-1A81-5F93-8315-EC268A0D01E7}"/>
              </a:ext>
            </a:extLst>
          </p:cNvPr>
          <p:cNvSpPr>
            <a:spLocks noGrp="1"/>
          </p:cNvSpPr>
          <p:nvPr>
            <p:ph type="title"/>
          </p:nvPr>
        </p:nvSpPr>
        <p:spPr>
          <a:xfrm>
            <a:off x="4866968" y="914400"/>
            <a:ext cx="6627924" cy="1307592"/>
          </a:xfrm>
        </p:spPr>
        <p:txBody>
          <a:bodyPr>
            <a:normAutofit/>
          </a:bodyPr>
          <a:lstStyle/>
          <a:p>
            <a:pPr>
              <a:lnSpc>
                <a:spcPct val="90000"/>
              </a:lnSpc>
            </a:pPr>
            <a:r>
              <a:rPr lang="tr-TR">
                <a:ea typeface="+mj-lt"/>
                <a:cs typeface="+mj-lt"/>
              </a:rPr>
              <a:t>LSTM (Long Short-Term Memory)</a:t>
            </a:r>
            <a:endParaRPr lang="tr-TR"/>
          </a:p>
        </p:txBody>
      </p:sp>
      <p:pic>
        <p:nvPicPr>
          <p:cNvPr id="5" name="Picture 4" descr="Farklı renkli düzenleyiciler">
            <a:extLst>
              <a:ext uri="{FF2B5EF4-FFF2-40B4-BE49-F238E27FC236}">
                <a16:creationId xmlns:a16="http://schemas.microsoft.com/office/drawing/2014/main" id="{7A606FED-44C0-33BB-02B0-E9122B1166ED}"/>
              </a:ext>
            </a:extLst>
          </p:cNvPr>
          <p:cNvPicPr>
            <a:picLocks noChangeAspect="1"/>
          </p:cNvPicPr>
          <p:nvPr/>
        </p:nvPicPr>
        <p:blipFill>
          <a:blip r:embed="rId2"/>
          <a:srcRect l="31702" r="31293" b="8"/>
          <a:stretch/>
        </p:blipFill>
        <p:spPr>
          <a:xfrm>
            <a:off x="20" y="-17929"/>
            <a:ext cx="4206220" cy="6875929"/>
          </a:xfrm>
          <a:prstGeom prst="rect">
            <a:avLst/>
          </a:prstGeom>
        </p:spPr>
      </p:pic>
      <p:cxnSp>
        <p:nvCxnSpPr>
          <p:cNvPr id="11" name="Straight Connector 10">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EDEDCD9A-AFD6-D0C9-E336-2A5307A2BE4A}"/>
              </a:ext>
            </a:extLst>
          </p:cNvPr>
          <p:cNvSpPr>
            <a:spLocks noGrp="1"/>
          </p:cNvSpPr>
          <p:nvPr>
            <p:ph idx="1"/>
          </p:nvPr>
        </p:nvSpPr>
        <p:spPr>
          <a:xfrm>
            <a:off x="4866968" y="2221992"/>
            <a:ext cx="6627924" cy="3739896"/>
          </a:xfrm>
        </p:spPr>
        <p:txBody>
          <a:bodyPr vert="horz" lIns="91440" tIns="45720" rIns="91440" bIns="45720" rtlCol="0">
            <a:normAutofit/>
          </a:bodyPr>
          <a:lstStyle/>
          <a:p>
            <a:r>
              <a:rPr lang="tr-TR">
                <a:ea typeface="+mn-lt"/>
                <a:cs typeface="+mn-lt"/>
              </a:rPr>
              <a:t>LSTM, zaman serileri veya sıralı veriler üzerinde çalışan bir tür tekrarlayan sinir ağıdır. Hafıza hücreleri sayesinde önceki girdileri uzun süre hatırlayabilir. Duygu analizinde özellikle bağlama dayalı ilişkilerin öğrenilmesinde başarılıdır. Türkçe gibi eklemeli ve bağlam zengin dillerde oldukça etkilidir.</a:t>
            </a:r>
            <a:endParaRPr lang="tr-TR"/>
          </a:p>
        </p:txBody>
      </p:sp>
      <p:cxnSp>
        <p:nvCxnSpPr>
          <p:cNvPr id="13" name="Straight Connector 12">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4811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cxnSp>
        <p:nvCxnSpPr>
          <p:cNvPr id="10" name="Straight Connector 9">
            <a:extLst>
              <a:ext uri="{FF2B5EF4-FFF2-40B4-BE49-F238E27FC236}">
                <a16:creationId xmlns:a16="http://schemas.microsoft.com/office/drawing/2014/main" id="{22F20000-FD86-48F6-9363-FEC90C932D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72AE332-6ACA-45BE-875F-91A291D4A4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Başlık 1">
            <a:extLst>
              <a:ext uri="{FF2B5EF4-FFF2-40B4-BE49-F238E27FC236}">
                <a16:creationId xmlns:a16="http://schemas.microsoft.com/office/drawing/2014/main" id="{A26B009D-3FAD-EC29-2B2D-6C761E793CB3}"/>
              </a:ext>
            </a:extLst>
          </p:cNvPr>
          <p:cNvSpPr>
            <a:spLocks noGrp="1"/>
          </p:cNvSpPr>
          <p:nvPr>
            <p:ph type="title"/>
          </p:nvPr>
        </p:nvSpPr>
        <p:spPr>
          <a:xfrm>
            <a:off x="702129" y="914760"/>
            <a:ext cx="3678485" cy="3543764"/>
          </a:xfrm>
        </p:spPr>
        <p:txBody>
          <a:bodyPr>
            <a:normAutofit/>
          </a:bodyPr>
          <a:lstStyle/>
          <a:p>
            <a:r>
              <a:rPr lang="tr-TR">
                <a:ea typeface="+mj-lt"/>
                <a:cs typeface="+mj-lt"/>
              </a:rPr>
              <a:t>LMS (</a:t>
            </a:r>
            <a:r>
              <a:rPr lang="tr-TR" err="1">
                <a:ea typeface="+mj-lt"/>
                <a:cs typeface="+mj-lt"/>
              </a:rPr>
              <a:t>Least</a:t>
            </a:r>
            <a:r>
              <a:rPr lang="tr-TR">
                <a:ea typeface="+mj-lt"/>
                <a:cs typeface="+mj-lt"/>
              </a:rPr>
              <a:t> </a:t>
            </a:r>
            <a:r>
              <a:rPr lang="tr-TR" err="1">
                <a:ea typeface="+mj-lt"/>
                <a:cs typeface="+mj-lt"/>
              </a:rPr>
              <a:t>Mean</a:t>
            </a:r>
            <a:r>
              <a:rPr lang="tr-TR">
                <a:ea typeface="+mj-lt"/>
                <a:cs typeface="+mj-lt"/>
              </a:rPr>
              <a:t> </a:t>
            </a:r>
            <a:r>
              <a:rPr lang="tr-TR" err="1">
                <a:ea typeface="+mj-lt"/>
                <a:cs typeface="+mj-lt"/>
              </a:rPr>
              <a:t>Squares</a:t>
            </a:r>
            <a:r>
              <a:rPr lang="tr-TR">
                <a:ea typeface="+mj-lt"/>
                <a:cs typeface="+mj-lt"/>
              </a:rPr>
              <a:t>)</a:t>
            </a:r>
            <a:endParaRPr lang="tr-TR"/>
          </a:p>
        </p:txBody>
      </p:sp>
      <p:sp>
        <p:nvSpPr>
          <p:cNvPr id="3" name="İçerik Yer Tutucusu 2">
            <a:extLst>
              <a:ext uri="{FF2B5EF4-FFF2-40B4-BE49-F238E27FC236}">
                <a16:creationId xmlns:a16="http://schemas.microsoft.com/office/drawing/2014/main" id="{40DD8CB1-F6F2-C2D8-D867-5D0AD93DD495}"/>
              </a:ext>
            </a:extLst>
          </p:cNvPr>
          <p:cNvSpPr>
            <a:spLocks noGrp="1"/>
          </p:cNvSpPr>
          <p:nvPr>
            <p:ph idx="1"/>
          </p:nvPr>
        </p:nvSpPr>
        <p:spPr>
          <a:xfrm>
            <a:off x="4773168" y="993228"/>
            <a:ext cx="6720840" cy="4935981"/>
          </a:xfrm>
        </p:spPr>
        <p:txBody>
          <a:bodyPr vert="horz" lIns="91440" tIns="45720" rIns="91440" bIns="45720" rtlCol="0">
            <a:normAutofit/>
          </a:bodyPr>
          <a:lstStyle/>
          <a:p>
            <a:r>
              <a:rPr lang="tr-TR">
                <a:ea typeface="+mn-lt"/>
                <a:cs typeface="+mn-lt"/>
              </a:rPr>
              <a:t>LMS, adaptif filtreleme ve sinyal işleme gibi alanlarda yaygın kullanılan basit bir öğrenme algoritmasıdır. Lineer regresyon temelli çalışan bu yöntem, metin verisine uygulandığında kelime sayımlarına dayalı sınıflandırma yapabilir. Ancak metinlerdeki karmaşık yapıları modellemede yetersiz kalabilir.</a:t>
            </a:r>
            <a:endParaRPr lang="tr-TR"/>
          </a:p>
        </p:txBody>
      </p:sp>
    </p:spTree>
    <p:extLst>
      <p:ext uri="{BB962C8B-B14F-4D97-AF65-F5344CB8AC3E}">
        <p14:creationId xmlns:p14="http://schemas.microsoft.com/office/powerpoint/2010/main" val="2189445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EF92585-7A99-6108-9663-8C59032742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Başlık 1">
            <a:extLst>
              <a:ext uri="{FF2B5EF4-FFF2-40B4-BE49-F238E27FC236}">
                <a16:creationId xmlns:a16="http://schemas.microsoft.com/office/drawing/2014/main" id="{DE6ECF8A-EB74-2D42-1404-595E7F3E464C}"/>
              </a:ext>
            </a:extLst>
          </p:cNvPr>
          <p:cNvSpPr>
            <a:spLocks noGrp="1"/>
          </p:cNvSpPr>
          <p:nvPr>
            <p:ph type="title"/>
          </p:nvPr>
        </p:nvSpPr>
        <p:spPr>
          <a:xfrm>
            <a:off x="954823" y="1705460"/>
            <a:ext cx="4265763" cy="1593185"/>
          </a:xfrm>
        </p:spPr>
        <p:txBody>
          <a:bodyPr anchor="t">
            <a:normAutofit/>
          </a:bodyPr>
          <a:lstStyle/>
          <a:p>
            <a:pPr>
              <a:lnSpc>
                <a:spcPct val="90000"/>
              </a:lnSpc>
            </a:pPr>
            <a:r>
              <a:rPr lang="tr-TR" sz="2600">
                <a:ea typeface="+mj-lt"/>
                <a:cs typeface="+mj-lt"/>
              </a:rPr>
              <a:t>BERT (Bidirectional Encoder Representations from Transformers)</a:t>
            </a:r>
            <a:endParaRPr lang="tr-TR" sz="2600"/>
          </a:p>
        </p:txBody>
      </p:sp>
      <p:sp>
        <p:nvSpPr>
          <p:cNvPr id="3" name="İçerik Yer Tutucusu 2">
            <a:extLst>
              <a:ext uri="{FF2B5EF4-FFF2-40B4-BE49-F238E27FC236}">
                <a16:creationId xmlns:a16="http://schemas.microsoft.com/office/drawing/2014/main" id="{C7E0836F-AEFD-D5E2-9599-DA9D55A6C4E5}"/>
              </a:ext>
            </a:extLst>
          </p:cNvPr>
          <p:cNvSpPr>
            <a:spLocks noGrp="1"/>
          </p:cNvSpPr>
          <p:nvPr>
            <p:ph idx="1"/>
          </p:nvPr>
        </p:nvSpPr>
        <p:spPr>
          <a:xfrm>
            <a:off x="5871353" y="1796458"/>
            <a:ext cx="5483190" cy="4457453"/>
          </a:xfrm>
        </p:spPr>
        <p:txBody>
          <a:bodyPr vert="horz" lIns="91440" tIns="45720" rIns="91440" bIns="45720" rtlCol="0">
            <a:normAutofit/>
          </a:bodyPr>
          <a:lstStyle/>
          <a:p>
            <a:r>
              <a:rPr lang="tr-TR">
                <a:ea typeface="+mn-lt"/>
                <a:cs typeface="+mn-lt"/>
              </a:rPr>
              <a:t>BERT, </a:t>
            </a:r>
            <a:r>
              <a:rPr lang="tr-TR" err="1">
                <a:ea typeface="+mn-lt"/>
                <a:cs typeface="+mn-lt"/>
              </a:rPr>
              <a:t>transformer</a:t>
            </a:r>
            <a:r>
              <a:rPr lang="tr-TR">
                <a:ea typeface="+mn-lt"/>
                <a:cs typeface="+mn-lt"/>
              </a:rPr>
              <a:t> mimarisine dayanan ve bağlamı çift yönlü olarak öğrenebilen bir modeldir. Özellikle Türkçeye özel olarak eğitilmiş BERT modelleri (</a:t>
            </a:r>
            <a:r>
              <a:rPr lang="tr-TR" err="1">
                <a:ea typeface="+mn-lt"/>
                <a:cs typeface="+mn-lt"/>
              </a:rPr>
              <a:t>örn</a:t>
            </a:r>
            <a:r>
              <a:rPr lang="tr-TR">
                <a:ea typeface="+mn-lt"/>
                <a:cs typeface="+mn-lt"/>
              </a:rPr>
              <a:t>. </a:t>
            </a:r>
            <a:r>
              <a:rPr lang="tr-TR" err="1">
                <a:ea typeface="+mn-lt"/>
                <a:cs typeface="+mn-lt"/>
              </a:rPr>
              <a:t>BERTurk</a:t>
            </a:r>
            <a:r>
              <a:rPr lang="tr-TR">
                <a:ea typeface="+mn-lt"/>
                <a:cs typeface="+mn-lt"/>
              </a:rPr>
              <a:t>) duygu analizi alanında son derece yüksek doğruluk sağlar. Cümle içi anlam ilişkilerini etkili bir şekilde yakalayabilir ve ironi gibi dilsel incelikleri analiz edebilir.</a:t>
            </a:r>
            <a:endParaRPr lang="tr-TR"/>
          </a:p>
        </p:txBody>
      </p:sp>
      <p:cxnSp>
        <p:nvCxnSpPr>
          <p:cNvPr id="10" name="Straight Connector 9">
            <a:extLst>
              <a:ext uri="{FF2B5EF4-FFF2-40B4-BE49-F238E27FC236}">
                <a16:creationId xmlns:a16="http://schemas.microsoft.com/office/drawing/2014/main" id="{F6DB4BEA-22D1-9BE0-1F06-BAFE567B5E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50816" y="3435170"/>
            <a:ext cx="402336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06385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0B98925-0550-1AFB-C1DC-02792400FB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pic>
        <p:nvPicPr>
          <p:cNvPr id="4" name="Picture 3" descr="Laboratuvar rafındaki çözelti içeren beherler">
            <a:extLst>
              <a:ext uri="{FF2B5EF4-FFF2-40B4-BE49-F238E27FC236}">
                <a16:creationId xmlns:a16="http://schemas.microsoft.com/office/drawing/2014/main" id="{5CAB9538-9134-3391-353C-943D97595DAF}"/>
              </a:ext>
            </a:extLst>
          </p:cNvPr>
          <p:cNvPicPr>
            <a:picLocks noChangeAspect="1"/>
          </p:cNvPicPr>
          <p:nvPr/>
        </p:nvPicPr>
        <p:blipFill>
          <a:blip r:embed="rId2"/>
          <a:srcRect l="4656" t="23278" r="4429" b="-7"/>
          <a:stretch/>
        </p:blipFill>
        <p:spPr>
          <a:xfrm>
            <a:off x="20" y="6316"/>
            <a:ext cx="12191979" cy="6857990"/>
          </a:xfrm>
          <a:prstGeom prst="rect">
            <a:avLst/>
          </a:prstGeom>
        </p:spPr>
      </p:pic>
      <p:sp>
        <p:nvSpPr>
          <p:cNvPr id="14" name="Rectangle 13">
            <a:extLst>
              <a:ext uri="{FF2B5EF4-FFF2-40B4-BE49-F238E27FC236}">
                <a16:creationId xmlns:a16="http://schemas.microsoft.com/office/drawing/2014/main" id="{0CCA9273-E74E-A306-1F74-BEF9EDA30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12192000" cy="2462170"/>
          </a:xfrm>
          <a:prstGeom prst="rect">
            <a:avLst/>
          </a:prstGeom>
          <a:gradFill>
            <a:gsLst>
              <a:gs pos="0">
                <a:schemeClr val="bg1">
                  <a:alpha val="0"/>
                </a:schemeClr>
              </a:gs>
              <a:gs pos="48000">
                <a:schemeClr val="bg1">
                  <a:alpha val="17000"/>
                </a:schemeClr>
              </a:gs>
              <a:gs pos="100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Başlık 1">
            <a:extLst>
              <a:ext uri="{FF2B5EF4-FFF2-40B4-BE49-F238E27FC236}">
                <a16:creationId xmlns:a16="http://schemas.microsoft.com/office/drawing/2014/main" id="{C4A0E2B2-7EC9-BD4D-48F5-0880B716A3E4}"/>
              </a:ext>
            </a:extLst>
          </p:cNvPr>
          <p:cNvSpPr>
            <a:spLocks noGrp="1"/>
          </p:cNvSpPr>
          <p:nvPr>
            <p:ph type="title"/>
          </p:nvPr>
        </p:nvSpPr>
        <p:spPr>
          <a:xfrm>
            <a:off x="320039" y="175147"/>
            <a:ext cx="7978385" cy="916234"/>
          </a:xfrm>
        </p:spPr>
        <p:txBody>
          <a:bodyPr vert="horz" lIns="91440" tIns="45720" rIns="91440" bIns="45720" rtlCol="0" anchor="ctr">
            <a:normAutofit/>
          </a:bodyPr>
          <a:lstStyle/>
          <a:p>
            <a:r>
              <a:rPr lang="tr-TR" sz="3600" dirty="0"/>
              <a:t>5.</a:t>
            </a:r>
            <a:r>
              <a:rPr lang="en-US" sz="3600" dirty="0"/>
              <a:t>DENEYSEL SONUÇLAR</a:t>
            </a:r>
          </a:p>
        </p:txBody>
      </p:sp>
    </p:spTree>
    <p:extLst>
      <p:ext uri="{BB962C8B-B14F-4D97-AF65-F5344CB8AC3E}">
        <p14:creationId xmlns:p14="http://schemas.microsoft.com/office/powerpoint/2010/main" val="144107213"/>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3DF8832-D037-B53D-AB16-255E6C74217B}"/>
              </a:ext>
            </a:extLst>
          </p:cNvPr>
          <p:cNvSpPr>
            <a:spLocks noGrp="1"/>
          </p:cNvSpPr>
          <p:nvPr>
            <p:ph type="title"/>
          </p:nvPr>
        </p:nvSpPr>
        <p:spPr/>
        <p:txBody>
          <a:bodyPr>
            <a:normAutofit fontScale="90000"/>
          </a:bodyPr>
          <a:lstStyle/>
          <a:p>
            <a:r>
              <a:rPr lang="tr-TR" b="1" dirty="0"/>
              <a:t>Kullanılan Veri Seti</a:t>
            </a:r>
            <a:br>
              <a:rPr lang="tr-TR" b="1" dirty="0"/>
            </a:br>
            <a:endParaRPr lang="tr-TR" dirty="0"/>
          </a:p>
        </p:txBody>
      </p:sp>
      <p:sp>
        <p:nvSpPr>
          <p:cNvPr id="3" name="İçerik Yer Tutucusu 2">
            <a:extLst>
              <a:ext uri="{FF2B5EF4-FFF2-40B4-BE49-F238E27FC236}">
                <a16:creationId xmlns:a16="http://schemas.microsoft.com/office/drawing/2014/main" id="{BD4403F0-7A3F-8193-7472-A6E235EA0C07}"/>
              </a:ext>
            </a:extLst>
          </p:cNvPr>
          <p:cNvSpPr>
            <a:spLocks noGrp="1"/>
          </p:cNvSpPr>
          <p:nvPr>
            <p:ph idx="1"/>
          </p:nvPr>
        </p:nvSpPr>
        <p:spPr/>
        <p:txBody>
          <a:bodyPr>
            <a:normAutofit/>
          </a:bodyPr>
          <a:lstStyle/>
          <a:p>
            <a:pPr>
              <a:buNone/>
            </a:pPr>
            <a:r>
              <a:rPr lang="tr-TR" b="1" dirty="0"/>
              <a:t>Veri türü:</a:t>
            </a:r>
            <a:r>
              <a:rPr lang="tr-TR" dirty="0"/>
              <a:t> Türkçe restoran yorumları</a:t>
            </a:r>
          </a:p>
          <a:p>
            <a:pPr>
              <a:buFont typeface="Arial" panose="020B0604020202020204" pitchFamily="34" charset="0"/>
              <a:buChar char="•"/>
            </a:pPr>
            <a:r>
              <a:rPr lang="tr-TR" b="1" dirty="0"/>
              <a:t>Toplam veri:</a:t>
            </a:r>
            <a:r>
              <a:rPr lang="tr-TR" dirty="0"/>
              <a:t> 18.000 etiketli yorum</a:t>
            </a:r>
          </a:p>
          <a:p>
            <a:pPr>
              <a:buFont typeface="Arial" panose="020B0604020202020204" pitchFamily="34" charset="0"/>
              <a:buChar char="•"/>
            </a:pPr>
            <a:r>
              <a:rPr lang="tr-TR" b="1" dirty="0"/>
              <a:t>Sınıflar:</a:t>
            </a:r>
            <a:r>
              <a:rPr lang="tr-TR" dirty="0"/>
              <a:t> Olumlu, Olumsuz, Nötr</a:t>
            </a:r>
          </a:p>
          <a:p>
            <a:pPr>
              <a:buFont typeface="Arial" panose="020B0604020202020204" pitchFamily="34" charset="0"/>
              <a:buChar char="•"/>
            </a:pPr>
            <a:r>
              <a:rPr lang="tr-TR" b="1" dirty="0"/>
              <a:t>Veri ön işleme:</a:t>
            </a:r>
            <a:endParaRPr lang="tr-TR" dirty="0"/>
          </a:p>
          <a:p>
            <a:pPr marL="742950" lvl="1" indent="-285750">
              <a:buFont typeface="Arial" panose="020B0604020202020204" pitchFamily="34" charset="0"/>
              <a:buChar char="•"/>
            </a:pPr>
            <a:r>
              <a:rPr lang="tr-TR" dirty="0"/>
              <a:t>Noktalama işaretlerinin kaldırılması</a:t>
            </a:r>
          </a:p>
          <a:p>
            <a:pPr marL="742950" lvl="1" indent="-285750">
              <a:buFont typeface="Arial" panose="020B0604020202020204" pitchFamily="34" charset="0"/>
              <a:buChar char="•"/>
            </a:pPr>
            <a:r>
              <a:rPr lang="tr-TR" dirty="0"/>
              <a:t>Küçük harfe dönüştürme</a:t>
            </a:r>
          </a:p>
          <a:p>
            <a:pPr marL="742950" lvl="1" indent="-285750">
              <a:buFont typeface="Arial" panose="020B0604020202020204" pitchFamily="34" charset="0"/>
              <a:buChar char="•"/>
            </a:pPr>
            <a:r>
              <a:rPr lang="tr-TR" dirty="0"/>
              <a:t>Stop-</a:t>
            </a:r>
            <a:r>
              <a:rPr lang="tr-TR" dirty="0" err="1"/>
              <a:t>word</a:t>
            </a:r>
            <a:r>
              <a:rPr lang="tr-TR" dirty="0"/>
              <a:t> filtreleme</a:t>
            </a:r>
          </a:p>
          <a:p>
            <a:pPr marL="742950" lvl="1" indent="-285750">
              <a:buFont typeface="Arial" panose="020B0604020202020204" pitchFamily="34" charset="0"/>
              <a:buChar char="•"/>
            </a:pPr>
            <a:r>
              <a:rPr lang="tr-TR" dirty="0" err="1"/>
              <a:t>Tokenizasyon</a:t>
            </a:r>
            <a:endParaRPr lang="tr-TR" dirty="0"/>
          </a:p>
          <a:p>
            <a:endParaRPr lang="tr-TR" dirty="0"/>
          </a:p>
        </p:txBody>
      </p:sp>
    </p:spTree>
    <p:extLst>
      <p:ext uri="{BB962C8B-B14F-4D97-AF65-F5344CB8AC3E}">
        <p14:creationId xmlns:p14="http://schemas.microsoft.com/office/powerpoint/2010/main" val="2269718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EF92585-7A99-6108-9663-8C59032742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Başlık 1">
            <a:extLst>
              <a:ext uri="{FF2B5EF4-FFF2-40B4-BE49-F238E27FC236}">
                <a16:creationId xmlns:a16="http://schemas.microsoft.com/office/drawing/2014/main" id="{C51BBDCD-0EA5-4CA3-A1B7-F641DB78B460}"/>
              </a:ext>
            </a:extLst>
          </p:cNvPr>
          <p:cNvSpPr>
            <a:spLocks noGrp="1"/>
          </p:cNvSpPr>
          <p:nvPr>
            <p:ph type="title"/>
          </p:nvPr>
        </p:nvSpPr>
        <p:spPr>
          <a:xfrm>
            <a:off x="954823" y="2109493"/>
            <a:ext cx="4265763" cy="1441776"/>
          </a:xfrm>
        </p:spPr>
        <p:txBody>
          <a:bodyPr anchor="t">
            <a:normAutofit/>
          </a:bodyPr>
          <a:lstStyle/>
          <a:p>
            <a:pPr>
              <a:lnSpc>
                <a:spcPct val="90000"/>
              </a:lnSpc>
            </a:pPr>
            <a:r>
              <a:rPr lang="tr-TR" sz="3100">
                <a:latin typeface="calisto mt"/>
              </a:rPr>
              <a:t>Eğitim ve Değerlendirme Yöntemi</a:t>
            </a:r>
            <a:endParaRPr lang="tr-TR" sz="3100"/>
          </a:p>
        </p:txBody>
      </p:sp>
      <p:sp>
        <p:nvSpPr>
          <p:cNvPr id="3" name="İçerik Yer Tutucusu 2">
            <a:extLst>
              <a:ext uri="{FF2B5EF4-FFF2-40B4-BE49-F238E27FC236}">
                <a16:creationId xmlns:a16="http://schemas.microsoft.com/office/drawing/2014/main" id="{9C79EC89-CF17-7779-7709-D2A6E257FA36}"/>
              </a:ext>
            </a:extLst>
          </p:cNvPr>
          <p:cNvSpPr>
            <a:spLocks noGrp="1"/>
          </p:cNvSpPr>
          <p:nvPr>
            <p:ph idx="1"/>
          </p:nvPr>
        </p:nvSpPr>
        <p:spPr>
          <a:xfrm>
            <a:off x="5871353" y="2200490"/>
            <a:ext cx="5269831" cy="3445399"/>
          </a:xfrm>
        </p:spPr>
        <p:txBody>
          <a:bodyPr vert="horz" lIns="91440" tIns="45720" rIns="91440" bIns="45720" rtlCol="0">
            <a:normAutofit/>
          </a:bodyPr>
          <a:lstStyle/>
          <a:p>
            <a:pPr marL="0" indent="0"/>
            <a:endParaRPr lang="tr-TR" dirty="0"/>
          </a:p>
          <a:p>
            <a:r>
              <a:rPr lang="tr-TR" dirty="0">
                <a:ea typeface="+mn-lt"/>
                <a:cs typeface="+mn-lt"/>
              </a:rPr>
              <a:t>Eğitim-test oranı: %70 / %30</a:t>
            </a:r>
            <a:endParaRPr lang="tr-TR" dirty="0"/>
          </a:p>
          <a:p>
            <a:r>
              <a:rPr lang="tr-TR" dirty="0">
                <a:ea typeface="+mn-lt"/>
                <a:cs typeface="+mn-lt"/>
              </a:rPr>
              <a:t>Performans ölçütleri: Doğruluk (</a:t>
            </a:r>
            <a:r>
              <a:rPr lang="tr-TR" dirty="0" err="1">
                <a:ea typeface="+mn-lt"/>
                <a:cs typeface="+mn-lt"/>
              </a:rPr>
              <a:t>Accuracy</a:t>
            </a:r>
            <a:r>
              <a:rPr lang="tr-TR" dirty="0">
                <a:ea typeface="+mn-lt"/>
                <a:cs typeface="+mn-lt"/>
              </a:rPr>
              <a:t>), F1-Score</a:t>
            </a:r>
            <a:endParaRPr lang="tr-TR" dirty="0"/>
          </a:p>
          <a:p>
            <a:r>
              <a:rPr lang="tr-TR" dirty="0">
                <a:ea typeface="+mn-lt"/>
                <a:cs typeface="+mn-lt"/>
              </a:rPr>
              <a:t>5 katlı çapraz doğrulama (k-</a:t>
            </a:r>
            <a:r>
              <a:rPr lang="tr-TR" dirty="0" err="1">
                <a:ea typeface="+mn-lt"/>
                <a:cs typeface="+mn-lt"/>
              </a:rPr>
              <a:t>fold</a:t>
            </a:r>
            <a:r>
              <a:rPr lang="tr-TR" dirty="0">
                <a:ea typeface="+mn-lt"/>
                <a:cs typeface="+mn-lt"/>
              </a:rPr>
              <a:t>) uygulanmıştır</a:t>
            </a:r>
            <a:endParaRPr lang="tr-TR" dirty="0"/>
          </a:p>
          <a:p>
            <a:endParaRPr lang="tr-TR" dirty="0"/>
          </a:p>
        </p:txBody>
      </p:sp>
      <p:cxnSp>
        <p:nvCxnSpPr>
          <p:cNvPr id="10" name="Straight Connector 9">
            <a:extLst>
              <a:ext uri="{FF2B5EF4-FFF2-40B4-BE49-F238E27FC236}">
                <a16:creationId xmlns:a16="http://schemas.microsoft.com/office/drawing/2014/main" id="{78F0A063-5253-8DF5-3B7B-12FE096705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50816" y="3764346"/>
            <a:ext cx="402336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1304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36FE43E8-89EE-D272-3E2D-A7DDFD3FB65B}"/>
              </a:ext>
            </a:extLst>
          </p:cNvPr>
          <p:cNvSpPr>
            <a:spLocks noGrp="1"/>
          </p:cNvSpPr>
          <p:nvPr>
            <p:ph type="title"/>
          </p:nvPr>
        </p:nvSpPr>
        <p:spPr>
          <a:xfrm>
            <a:off x="4866968" y="914400"/>
            <a:ext cx="6627924" cy="1307592"/>
          </a:xfrm>
        </p:spPr>
        <p:txBody>
          <a:bodyPr>
            <a:normAutofit fontScale="90000"/>
          </a:bodyPr>
          <a:lstStyle/>
          <a:p>
            <a:r>
              <a:rPr lang="tr-TR">
                <a:ea typeface="+mj-lt"/>
                <a:cs typeface="+mj-lt"/>
              </a:rPr>
              <a:t>Modellerin Başarı Karşılaştırması</a:t>
            </a:r>
            <a:endParaRPr lang="tr-TR" err="1"/>
          </a:p>
        </p:txBody>
      </p:sp>
      <p:pic>
        <p:nvPicPr>
          <p:cNvPr id="7" name="Picture 4">
            <a:extLst>
              <a:ext uri="{FF2B5EF4-FFF2-40B4-BE49-F238E27FC236}">
                <a16:creationId xmlns:a16="http://schemas.microsoft.com/office/drawing/2014/main" id="{944F9604-2527-8822-73F2-1016024D1134}"/>
              </a:ext>
            </a:extLst>
          </p:cNvPr>
          <p:cNvPicPr>
            <a:picLocks noChangeAspect="1"/>
          </p:cNvPicPr>
          <p:nvPr/>
        </p:nvPicPr>
        <p:blipFill>
          <a:blip r:embed="rId2"/>
          <a:srcRect l="27173" r="40570" b="6256"/>
          <a:stretch/>
        </p:blipFill>
        <p:spPr>
          <a:xfrm>
            <a:off x="20" y="-17929"/>
            <a:ext cx="4206220" cy="6875929"/>
          </a:xfrm>
          <a:prstGeom prst="rect">
            <a:avLst/>
          </a:prstGeom>
        </p:spPr>
      </p:pic>
      <p:cxnSp>
        <p:nvCxnSpPr>
          <p:cNvPr id="8" name="Straight Connector 10">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İçerik Yer Tutucusu 3" descr="metin, ekran görüntüsü, yazı tipi, sayı, numara içeren bir resim&#10;&#10;Yapay zeka tarafından oluşturulmuş içerik yanlış olabilir.">
            <a:extLst>
              <a:ext uri="{FF2B5EF4-FFF2-40B4-BE49-F238E27FC236}">
                <a16:creationId xmlns:a16="http://schemas.microsoft.com/office/drawing/2014/main" id="{91866929-9238-96A1-49B6-8E85911ECECC}"/>
              </a:ext>
            </a:extLst>
          </p:cNvPr>
          <p:cNvPicPr>
            <a:picLocks noGrp="1" noChangeAspect="1"/>
          </p:cNvPicPr>
          <p:nvPr>
            <p:ph idx="1"/>
          </p:nvPr>
        </p:nvPicPr>
        <p:blipFill>
          <a:blip r:embed="rId3"/>
          <a:stretch>
            <a:fillRect/>
          </a:stretch>
        </p:blipFill>
        <p:spPr>
          <a:xfrm>
            <a:off x="4898390" y="2756338"/>
            <a:ext cx="6596502" cy="2820461"/>
          </a:xfrm>
        </p:spPr>
      </p:pic>
      <p:cxnSp>
        <p:nvCxnSpPr>
          <p:cNvPr id="10" name="Straight Connector 12">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8805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05DCFE70-20D1-7E95-D833-B556A11BCE74}"/>
              </a:ext>
            </a:extLst>
          </p:cNvPr>
          <p:cNvSpPr>
            <a:spLocks noGrp="1"/>
          </p:cNvSpPr>
          <p:nvPr>
            <p:ph type="title"/>
          </p:nvPr>
        </p:nvSpPr>
        <p:spPr>
          <a:xfrm>
            <a:off x="5604552" y="871758"/>
            <a:ext cx="5825448" cy="3871143"/>
          </a:xfrm>
        </p:spPr>
        <p:txBody>
          <a:bodyPr vert="horz" lIns="91440" tIns="45720" rIns="91440" bIns="45720" rtlCol="0" anchor="t">
            <a:normAutofit/>
          </a:bodyPr>
          <a:lstStyle/>
          <a:p>
            <a:r>
              <a:rPr lang="en-US" sz="5400"/>
              <a:t>Gözlemler</a:t>
            </a:r>
          </a:p>
        </p:txBody>
      </p:sp>
      <p:pic>
        <p:nvPicPr>
          <p:cNvPr id="5" name="Picture 4" descr="Dairesel merdiven üst görünümü">
            <a:extLst>
              <a:ext uri="{FF2B5EF4-FFF2-40B4-BE49-F238E27FC236}">
                <a16:creationId xmlns:a16="http://schemas.microsoft.com/office/drawing/2014/main" id="{F236CD8C-C698-321D-F37E-83F077ED30AA}"/>
              </a:ext>
            </a:extLst>
          </p:cNvPr>
          <p:cNvPicPr>
            <a:picLocks noChangeAspect="1"/>
          </p:cNvPicPr>
          <p:nvPr/>
        </p:nvPicPr>
        <p:blipFill>
          <a:blip r:embed="rId2"/>
          <a:srcRect l="2857" r="49680" b="4"/>
          <a:stretch/>
        </p:blipFill>
        <p:spPr>
          <a:xfrm>
            <a:off x="1" y="10"/>
            <a:ext cx="4876799" cy="6857989"/>
          </a:xfrm>
          <a:prstGeom prst="rect">
            <a:avLst/>
          </a:prstGeom>
        </p:spPr>
      </p:pic>
      <p:cxnSp>
        <p:nvCxnSpPr>
          <p:cNvPr id="15" name="Straight Connector 14">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23776" y="723900"/>
            <a:ext cx="5706224"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CF06E40-3ECB-4820-95B5-8A70B07D4B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23776" y="6134100"/>
            <a:ext cx="56681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Metin kutusu 3">
            <a:extLst>
              <a:ext uri="{FF2B5EF4-FFF2-40B4-BE49-F238E27FC236}">
                <a16:creationId xmlns:a16="http://schemas.microsoft.com/office/drawing/2014/main" id="{535F09AA-1DD2-4A6E-4AF8-E4F2584AE687}"/>
              </a:ext>
            </a:extLst>
          </p:cNvPr>
          <p:cNvSpPr txBox="1"/>
          <p:nvPr/>
        </p:nvSpPr>
        <p:spPr>
          <a:xfrm>
            <a:off x="5981699" y="1943100"/>
            <a:ext cx="462280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tr-TR">
                <a:ea typeface="+mn-lt"/>
                <a:cs typeface="+mn-lt"/>
              </a:rPr>
              <a:t>BERT, bağlamı en iyi modelleyen yapı olduğu için en yüksek başarıyı sağladı.</a:t>
            </a:r>
            <a:endParaRPr lang="tr-TR"/>
          </a:p>
          <a:p>
            <a:pPr marL="285750" indent="-285750">
              <a:buFont typeface="Arial"/>
              <a:buChar char="•"/>
            </a:pPr>
            <a:r>
              <a:rPr lang="tr-TR">
                <a:ea typeface="+mn-lt"/>
                <a:cs typeface="+mn-lt"/>
              </a:rPr>
              <a:t>LSTM modeli dilin sıralı yapısına duyarlı olduğu için BERT'e yakın sonuçlar verdi.</a:t>
            </a:r>
            <a:endParaRPr lang="tr-TR"/>
          </a:p>
          <a:p>
            <a:pPr marL="285750" indent="-285750">
              <a:buFont typeface="Arial"/>
              <a:buChar char="•"/>
            </a:pPr>
            <a:r>
              <a:rPr lang="tr-TR">
                <a:ea typeface="+mn-lt"/>
                <a:cs typeface="+mn-lt"/>
              </a:rPr>
              <a:t>Naive Bayes ve LMS gibi geleneksel yöntemler, kelimeler arası ilişkiyi zayıf modellediğinden daha düşük doğruluk gösterdi.</a:t>
            </a:r>
            <a:endParaRPr lang="tr-TR"/>
          </a:p>
          <a:p>
            <a:pPr algn="l"/>
            <a:endParaRPr lang="tr-TR"/>
          </a:p>
        </p:txBody>
      </p:sp>
    </p:spTree>
    <p:extLst>
      <p:ext uri="{BB962C8B-B14F-4D97-AF65-F5344CB8AC3E}">
        <p14:creationId xmlns:p14="http://schemas.microsoft.com/office/powerpoint/2010/main" val="1265897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 name="Straight Connector 8">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10">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8" name="Rectangle 12">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descr="Mavi ve oklu turuncu gradyan">
            <a:extLst>
              <a:ext uri="{FF2B5EF4-FFF2-40B4-BE49-F238E27FC236}">
                <a16:creationId xmlns:a16="http://schemas.microsoft.com/office/drawing/2014/main" id="{06B34FDA-8407-7162-DD77-E90F012E2F13}"/>
              </a:ext>
            </a:extLst>
          </p:cNvPr>
          <p:cNvPicPr>
            <a:picLocks noChangeAspect="1"/>
          </p:cNvPicPr>
          <p:nvPr/>
        </p:nvPicPr>
        <p:blipFill>
          <a:blip r:embed="rId2"/>
          <a:srcRect r="-2" b="6263"/>
          <a:stretch/>
        </p:blipFill>
        <p:spPr>
          <a:xfrm>
            <a:off x="20" y="10"/>
            <a:ext cx="12191980" cy="6857990"/>
          </a:xfrm>
          <a:prstGeom prst="rect">
            <a:avLst/>
          </a:prstGeom>
        </p:spPr>
      </p:pic>
      <p:sp>
        <p:nvSpPr>
          <p:cNvPr id="12" name="Rectangle 14">
            <a:extLst>
              <a:ext uri="{FF2B5EF4-FFF2-40B4-BE49-F238E27FC236}">
                <a16:creationId xmlns:a16="http://schemas.microsoft.com/office/drawing/2014/main" id="{6BB6B482-ACCA-4938-8AEA-49D525C17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32E3CB23-78DF-C928-88C5-A20651995D47}"/>
              </a:ext>
            </a:extLst>
          </p:cNvPr>
          <p:cNvSpPr>
            <a:spLocks noGrp="1"/>
          </p:cNvSpPr>
          <p:nvPr>
            <p:ph type="title"/>
          </p:nvPr>
        </p:nvSpPr>
        <p:spPr>
          <a:xfrm>
            <a:off x="704088" y="871759"/>
            <a:ext cx="5067300" cy="3497042"/>
          </a:xfrm>
        </p:spPr>
        <p:txBody>
          <a:bodyPr vert="horz" lIns="91440" tIns="45720" rIns="91440" bIns="45720" rtlCol="0" anchor="t">
            <a:normAutofit/>
          </a:bodyPr>
          <a:lstStyle/>
          <a:p>
            <a:r>
              <a:rPr lang="tr-TR" sz="5400" dirty="0">
                <a:solidFill>
                  <a:srgbClr val="FFFFFF"/>
                </a:solidFill>
              </a:rPr>
              <a:t>1.</a:t>
            </a:r>
            <a:r>
              <a:rPr lang="en-US" sz="5400" dirty="0" err="1">
                <a:solidFill>
                  <a:srgbClr val="FFFFFF"/>
                </a:solidFill>
              </a:rPr>
              <a:t>giriş</a:t>
            </a:r>
            <a:endParaRPr lang="en-US" sz="5400" dirty="0">
              <a:solidFill>
                <a:srgbClr val="FFFFFF"/>
              </a:solidFill>
            </a:endParaRPr>
          </a:p>
        </p:txBody>
      </p:sp>
      <p:cxnSp>
        <p:nvCxnSpPr>
          <p:cNvPr id="14" name="Straight Connector 16">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37884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0B98925-0550-1AFB-C1DC-02792400FB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pic>
        <p:nvPicPr>
          <p:cNvPr id="5" name="Picture 4" descr="Planlayıcıdaki bir sayfa">
            <a:extLst>
              <a:ext uri="{FF2B5EF4-FFF2-40B4-BE49-F238E27FC236}">
                <a16:creationId xmlns:a16="http://schemas.microsoft.com/office/drawing/2014/main" id="{A492DC21-93D3-BA5D-76EF-552D1594484D}"/>
              </a:ext>
            </a:extLst>
          </p:cNvPr>
          <p:cNvPicPr>
            <a:picLocks noChangeAspect="1"/>
          </p:cNvPicPr>
          <p:nvPr/>
        </p:nvPicPr>
        <p:blipFill>
          <a:blip r:embed="rId2"/>
          <a:srcRect r="9085" b="23272"/>
          <a:stretch/>
        </p:blipFill>
        <p:spPr>
          <a:xfrm>
            <a:off x="20" y="10"/>
            <a:ext cx="12191979" cy="6857990"/>
          </a:xfrm>
          <a:prstGeom prst="rect">
            <a:avLst/>
          </a:prstGeom>
        </p:spPr>
      </p:pic>
      <p:sp>
        <p:nvSpPr>
          <p:cNvPr id="15" name="Rectangle 14">
            <a:extLst>
              <a:ext uri="{FF2B5EF4-FFF2-40B4-BE49-F238E27FC236}">
                <a16:creationId xmlns:a16="http://schemas.microsoft.com/office/drawing/2014/main" id="{0CCA9273-E74E-A306-1F74-BEF9EDA30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12192000" cy="2462170"/>
          </a:xfrm>
          <a:prstGeom prst="rect">
            <a:avLst/>
          </a:prstGeom>
          <a:gradFill>
            <a:gsLst>
              <a:gs pos="0">
                <a:schemeClr val="bg1">
                  <a:alpha val="0"/>
                </a:schemeClr>
              </a:gs>
              <a:gs pos="48000">
                <a:schemeClr val="bg1">
                  <a:alpha val="17000"/>
                </a:schemeClr>
              </a:gs>
              <a:gs pos="100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Başlık 1">
            <a:extLst>
              <a:ext uri="{FF2B5EF4-FFF2-40B4-BE49-F238E27FC236}">
                <a16:creationId xmlns:a16="http://schemas.microsoft.com/office/drawing/2014/main" id="{789E9131-D196-C2F0-3B55-E946D3CB8FDA}"/>
              </a:ext>
            </a:extLst>
          </p:cNvPr>
          <p:cNvSpPr>
            <a:spLocks noGrp="1"/>
          </p:cNvSpPr>
          <p:nvPr>
            <p:ph type="title"/>
          </p:nvPr>
        </p:nvSpPr>
        <p:spPr>
          <a:xfrm>
            <a:off x="320039" y="175147"/>
            <a:ext cx="7978385" cy="916234"/>
          </a:xfrm>
        </p:spPr>
        <p:txBody>
          <a:bodyPr vert="horz" lIns="91440" tIns="45720" rIns="91440" bIns="45720" rtlCol="0" anchor="ctr">
            <a:normAutofit/>
          </a:bodyPr>
          <a:lstStyle/>
          <a:p>
            <a:r>
              <a:rPr lang="en-US" sz="3600"/>
              <a:t>6. SONUÇ VE GELECEK ÇALIŞMALAR</a:t>
            </a:r>
          </a:p>
        </p:txBody>
      </p:sp>
    </p:spTree>
    <p:extLst>
      <p:ext uri="{BB962C8B-B14F-4D97-AF65-F5344CB8AC3E}">
        <p14:creationId xmlns:p14="http://schemas.microsoft.com/office/powerpoint/2010/main" val="2713859073"/>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7">
            <a:extLst>
              <a:ext uri="{FF2B5EF4-FFF2-40B4-BE49-F238E27FC236}">
                <a16:creationId xmlns:a16="http://schemas.microsoft.com/office/drawing/2014/main" id="{EEF92585-7A99-6108-9663-8C59032742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Başlık 1">
            <a:extLst>
              <a:ext uri="{FF2B5EF4-FFF2-40B4-BE49-F238E27FC236}">
                <a16:creationId xmlns:a16="http://schemas.microsoft.com/office/drawing/2014/main" id="{9EA7BD99-8052-C2E0-C871-A94CBEC37AB8}"/>
              </a:ext>
            </a:extLst>
          </p:cNvPr>
          <p:cNvSpPr>
            <a:spLocks noGrp="1"/>
          </p:cNvSpPr>
          <p:nvPr>
            <p:ph type="title"/>
          </p:nvPr>
        </p:nvSpPr>
        <p:spPr>
          <a:xfrm>
            <a:off x="954823" y="1705460"/>
            <a:ext cx="4265763" cy="1593185"/>
          </a:xfrm>
        </p:spPr>
        <p:txBody>
          <a:bodyPr anchor="t">
            <a:normAutofit/>
          </a:bodyPr>
          <a:lstStyle/>
          <a:p>
            <a:pPr>
              <a:lnSpc>
                <a:spcPct val="90000"/>
              </a:lnSpc>
            </a:pPr>
            <a:r>
              <a:rPr lang="tr-TR" sz="3600">
                <a:ea typeface="+mj-lt"/>
                <a:cs typeface="+mj-lt"/>
              </a:rPr>
              <a:t>Çalışmanın Genel Değerlendirmesi</a:t>
            </a:r>
            <a:endParaRPr lang="tr-TR" sz="3600"/>
          </a:p>
        </p:txBody>
      </p:sp>
      <p:sp>
        <p:nvSpPr>
          <p:cNvPr id="3" name="İçerik Yer Tutucusu 2">
            <a:extLst>
              <a:ext uri="{FF2B5EF4-FFF2-40B4-BE49-F238E27FC236}">
                <a16:creationId xmlns:a16="http://schemas.microsoft.com/office/drawing/2014/main" id="{C97E92C9-75E0-9811-2724-DA4000822198}"/>
              </a:ext>
            </a:extLst>
          </p:cNvPr>
          <p:cNvSpPr>
            <a:spLocks noGrp="1"/>
          </p:cNvSpPr>
          <p:nvPr>
            <p:ph idx="1"/>
          </p:nvPr>
        </p:nvSpPr>
        <p:spPr>
          <a:xfrm>
            <a:off x="5871353" y="1796458"/>
            <a:ext cx="5483190" cy="4457453"/>
          </a:xfrm>
        </p:spPr>
        <p:txBody>
          <a:bodyPr vert="horz" lIns="91440" tIns="45720" rIns="91440" bIns="45720" rtlCol="0">
            <a:normAutofit/>
          </a:bodyPr>
          <a:lstStyle/>
          <a:p>
            <a:pPr marL="0" indent="0"/>
            <a:r>
              <a:rPr lang="tr-TR">
                <a:ea typeface="+mn-lt"/>
                <a:cs typeface="+mn-lt"/>
              </a:rPr>
              <a:t>Türkçe restoran yorumları üzerinde duygu analizi gerçekleştirilmiştir.</a:t>
            </a:r>
            <a:endParaRPr lang="tr-TR"/>
          </a:p>
          <a:p>
            <a:r>
              <a:rPr lang="tr-TR">
                <a:ea typeface="+mn-lt"/>
                <a:cs typeface="+mn-lt"/>
              </a:rPr>
              <a:t>BERT, bağlamsal dil modeli olarak en başarılı sonuçları vermiştir.</a:t>
            </a:r>
            <a:endParaRPr lang="tr-TR"/>
          </a:p>
          <a:p>
            <a:r>
              <a:rPr lang="tr-TR">
                <a:ea typeface="+mn-lt"/>
                <a:cs typeface="+mn-lt"/>
              </a:rPr>
              <a:t>Derin öğrenme tabanlı yöntemler, geleneksel modellere göre belirgin ölçüde daha iyi performans sergilemiştir</a:t>
            </a:r>
            <a:endParaRPr lang="tr-TR"/>
          </a:p>
          <a:p>
            <a:endParaRPr lang="tr-TR"/>
          </a:p>
        </p:txBody>
      </p:sp>
      <p:cxnSp>
        <p:nvCxnSpPr>
          <p:cNvPr id="11" name="Straight Connector 9">
            <a:extLst>
              <a:ext uri="{FF2B5EF4-FFF2-40B4-BE49-F238E27FC236}">
                <a16:creationId xmlns:a16="http://schemas.microsoft.com/office/drawing/2014/main" id="{F6DB4BEA-22D1-9BE0-1F06-BAFE567B5E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50816" y="3435170"/>
            <a:ext cx="402336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05553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EF92585-7A99-6108-9663-8C59032742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Başlık 1">
            <a:extLst>
              <a:ext uri="{FF2B5EF4-FFF2-40B4-BE49-F238E27FC236}">
                <a16:creationId xmlns:a16="http://schemas.microsoft.com/office/drawing/2014/main" id="{875E3A8A-6ABD-558A-031D-E1DC9F711A59}"/>
              </a:ext>
            </a:extLst>
          </p:cNvPr>
          <p:cNvSpPr>
            <a:spLocks noGrp="1"/>
          </p:cNvSpPr>
          <p:nvPr>
            <p:ph type="title"/>
          </p:nvPr>
        </p:nvSpPr>
        <p:spPr>
          <a:xfrm>
            <a:off x="954823" y="1705460"/>
            <a:ext cx="4265763" cy="1593185"/>
          </a:xfrm>
        </p:spPr>
        <p:txBody>
          <a:bodyPr anchor="t">
            <a:normAutofit/>
          </a:bodyPr>
          <a:lstStyle/>
          <a:p>
            <a:r>
              <a:rPr lang="tr-TR" sz="4200"/>
              <a:t>Katkılar</a:t>
            </a:r>
          </a:p>
          <a:p>
            <a:pPr marL="285750" indent="-285750">
              <a:buFont typeface="Arial"/>
              <a:buChar char="•"/>
            </a:pPr>
            <a:endParaRPr lang="tr-TR" sz="4200"/>
          </a:p>
          <a:p>
            <a:endParaRPr lang="tr-TR" sz="4200"/>
          </a:p>
        </p:txBody>
      </p:sp>
      <p:sp>
        <p:nvSpPr>
          <p:cNvPr id="3" name="İçerik Yer Tutucusu 2">
            <a:extLst>
              <a:ext uri="{FF2B5EF4-FFF2-40B4-BE49-F238E27FC236}">
                <a16:creationId xmlns:a16="http://schemas.microsoft.com/office/drawing/2014/main" id="{49D8FF1C-6DD0-57AF-A000-AC3FDF7299DC}"/>
              </a:ext>
            </a:extLst>
          </p:cNvPr>
          <p:cNvSpPr>
            <a:spLocks noGrp="1"/>
          </p:cNvSpPr>
          <p:nvPr>
            <p:ph idx="1"/>
          </p:nvPr>
        </p:nvSpPr>
        <p:spPr>
          <a:xfrm>
            <a:off x="5871353" y="1796458"/>
            <a:ext cx="5483190" cy="4457453"/>
          </a:xfrm>
        </p:spPr>
        <p:txBody>
          <a:bodyPr vert="horz" lIns="91440" tIns="45720" rIns="91440" bIns="45720" rtlCol="0">
            <a:normAutofit/>
          </a:bodyPr>
          <a:lstStyle/>
          <a:p>
            <a:pPr marL="0" indent="0"/>
            <a:r>
              <a:rPr lang="tr-TR" dirty="0">
                <a:ea typeface="+mn-lt"/>
                <a:cs typeface="+mn-lt"/>
              </a:rPr>
              <a:t>Türkçe metinler üzerinde çalışan, etkileşimli ve kullanıcı dostu bir sistem tasarlanmıştır.</a:t>
            </a:r>
            <a:endParaRPr lang="tr-TR" dirty="0"/>
          </a:p>
          <a:p>
            <a:r>
              <a:rPr lang="tr-TR" dirty="0">
                <a:ea typeface="+mn-lt"/>
                <a:cs typeface="+mn-lt"/>
              </a:rPr>
              <a:t>Duygu analizi alanında farklı model performansları karşılaştırılmıştır.</a:t>
            </a:r>
            <a:endParaRPr lang="tr-TR" dirty="0"/>
          </a:p>
          <a:p>
            <a:r>
              <a:rPr lang="tr-TR" dirty="0">
                <a:ea typeface="+mn-lt"/>
                <a:cs typeface="+mn-lt"/>
              </a:rPr>
              <a:t>Web tabanlı analiz ve görselleştirme arayüzüyle pratik bir kullanım sunulmuştur.</a:t>
            </a:r>
            <a:endParaRPr lang="tr-TR" dirty="0"/>
          </a:p>
          <a:p>
            <a:endParaRPr lang="tr-TR" dirty="0"/>
          </a:p>
        </p:txBody>
      </p:sp>
      <p:cxnSp>
        <p:nvCxnSpPr>
          <p:cNvPr id="10" name="Straight Connector 9">
            <a:extLst>
              <a:ext uri="{FF2B5EF4-FFF2-40B4-BE49-F238E27FC236}">
                <a16:creationId xmlns:a16="http://schemas.microsoft.com/office/drawing/2014/main" id="{F6DB4BEA-22D1-9BE0-1F06-BAFE567B5E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50816" y="3435170"/>
            <a:ext cx="402336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90947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cxnSp>
        <p:nvCxnSpPr>
          <p:cNvPr id="6" name="Straight Connector 9">
            <a:extLst>
              <a:ext uri="{FF2B5EF4-FFF2-40B4-BE49-F238E27FC236}">
                <a16:creationId xmlns:a16="http://schemas.microsoft.com/office/drawing/2014/main" id="{22F20000-FD86-48F6-9363-FEC90C932D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72AE332-6ACA-45BE-875F-91A291D4A4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Başlık 1">
            <a:extLst>
              <a:ext uri="{FF2B5EF4-FFF2-40B4-BE49-F238E27FC236}">
                <a16:creationId xmlns:a16="http://schemas.microsoft.com/office/drawing/2014/main" id="{1D8FED64-19FE-7DDB-E9FA-191C53D66BB1}"/>
              </a:ext>
            </a:extLst>
          </p:cNvPr>
          <p:cNvSpPr>
            <a:spLocks noGrp="1"/>
          </p:cNvSpPr>
          <p:nvPr>
            <p:ph type="title"/>
          </p:nvPr>
        </p:nvSpPr>
        <p:spPr>
          <a:xfrm>
            <a:off x="702129" y="914760"/>
            <a:ext cx="3678485" cy="3543764"/>
          </a:xfrm>
        </p:spPr>
        <p:txBody>
          <a:bodyPr>
            <a:normAutofit/>
          </a:bodyPr>
          <a:lstStyle/>
          <a:p>
            <a:r>
              <a:rPr lang="tr-TR" sz="3700">
                <a:latin typeface="calisto mt"/>
              </a:rPr>
              <a:t>Gelecek Çalışmalar</a:t>
            </a:r>
            <a:endParaRPr lang="tr-TR" sz="3700"/>
          </a:p>
        </p:txBody>
      </p:sp>
      <p:sp>
        <p:nvSpPr>
          <p:cNvPr id="3" name="İçerik Yer Tutucusu 2">
            <a:extLst>
              <a:ext uri="{FF2B5EF4-FFF2-40B4-BE49-F238E27FC236}">
                <a16:creationId xmlns:a16="http://schemas.microsoft.com/office/drawing/2014/main" id="{529E0F7C-A2BC-4C5C-CF9B-CE3DF16B460E}"/>
              </a:ext>
            </a:extLst>
          </p:cNvPr>
          <p:cNvSpPr>
            <a:spLocks noGrp="1"/>
          </p:cNvSpPr>
          <p:nvPr>
            <p:ph idx="1"/>
          </p:nvPr>
        </p:nvSpPr>
        <p:spPr>
          <a:xfrm>
            <a:off x="4773168" y="993228"/>
            <a:ext cx="6720840" cy="4935981"/>
          </a:xfrm>
        </p:spPr>
        <p:txBody>
          <a:bodyPr vert="horz" lIns="91440" tIns="45720" rIns="91440" bIns="45720" rtlCol="0">
            <a:normAutofit/>
          </a:bodyPr>
          <a:lstStyle/>
          <a:p>
            <a:pPr marL="0" indent="0"/>
            <a:endParaRPr lang="tr-TR"/>
          </a:p>
          <a:p>
            <a:r>
              <a:rPr lang="tr-TR" dirty="0">
                <a:ea typeface="+mn-lt"/>
                <a:cs typeface="+mn-lt"/>
              </a:rPr>
              <a:t>Daha büyük ve çeşitli veri setleriyle modelin genel geçerliliği artırılabilir.</a:t>
            </a:r>
            <a:endParaRPr lang="tr-TR" dirty="0"/>
          </a:p>
          <a:p>
            <a:r>
              <a:rPr lang="tr-TR" err="1">
                <a:ea typeface="+mn-lt"/>
                <a:cs typeface="+mn-lt"/>
              </a:rPr>
              <a:t>Transformer</a:t>
            </a:r>
            <a:r>
              <a:rPr lang="tr-TR">
                <a:ea typeface="+mn-lt"/>
                <a:cs typeface="+mn-lt"/>
              </a:rPr>
              <a:t> mimarilerine dayalı yeni modeller (</a:t>
            </a:r>
            <a:r>
              <a:rPr lang="tr-TR" err="1">
                <a:ea typeface="+mn-lt"/>
                <a:cs typeface="+mn-lt"/>
              </a:rPr>
              <a:t>RoBERTa</a:t>
            </a:r>
            <a:r>
              <a:rPr lang="tr-TR">
                <a:ea typeface="+mn-lt"/>
                <a:cs typeface="+mn-lt"/>
              </a:rPr>
              <a:t>, </a:t>
            </a:r>
            <a:r>
              <a:rPr lang="tr-TR" err="1">
                <a:ea typeface="+mn-lt"/>
                <a:cs typeface="+mn-lt"/>
              </a:rPr>
              <a:t>DistilBERT</a:t>
            </a:r>
            <a:r>
              <a:rPr lang="tr-TR">
                <a:ea typeface="+mn-lt"/>
                <a:cs typeface="+mn-lt"/>
              </a:rPr>
              <a:t>, ELECTRA vb.) denenebilir.</a:t>
            </a:r>
            <a:endParaRPr lang="tr-TR"/>
          </a:p>
          <a:p>
            <a:r>
              <a:rPr lang="tr-TR">
                <a:ea typeface="+mn-lt"/>
                <a:cs typeface="+mn-lt"/>
              </a:rPr>
              <a:t>Multimodal (</a:t>
            </a:r>
            <a:r>
              <a:rPr lang="tr-TR" err="1">
                <a:ea typeface="+mn-lt"/>
                <a:cs typeface="+mn-lt"/>
              </a:rPr>
              <a:t>görsel+metin</a:t>
            </a:r>
            <a:r>
              <a:rPr lang="tr-TR">
                <a:ea typeface="+mn-lt"/>
                <a:cs typeface="+mn-lt"/>
              </a:rPr>
              <a:t>) duygu analizi sistemlerine genişletme yapılabilir.</a:t>
            </a:r>
            <a:endParaRPr lang="tr-TR"/>
          </a:p>
          <a:p>
            <a:r>
              <a:rPr lang="tr-TR">
                <a:ea typeface="+mn-lt"/>
                <a:cs typeface="+mn-lt"/>
              </a:rPr>
              <a:t>Son kullanıcıya yönelik mobil uygulama veya </a:t>
            </a:r>
            <a:r>
              <a:rPr lang="tr-TR" err="1">
                <a:ea typeface="+mn-lt"/>
                <a:cs typeface="+mn-lt"/>
              </a:rPr>
              <a:t>chatbot</a:t>
            </a:r>
            <a:r>
              <a:rPr lang="tr-TR">
                <a:ea typeface="+mn-lt"/>
                <a:cs typeface="+mn-lt"/>
              </a:rPr>
              <a:t> entegrasyonu düşünülebilir.</a:t>
            </a:r>
            <a:endParaRPr lang="tr-TR"/>
          </a:p>
          <a:p>
            <a:endParaRPr lang="tr-TR"/>
          </a:p>
        </p:txBody>
      </p:sp>
    </p:spTree>
    <p:extLst>
      <p:ext uri="{BB962C8B-B14F-4D97-AF65-F5344CB8AC3E}">
        <p14:creationId xmlns:p14="http://schemas.microsoft.com/office/powerpoint/2010/main" val="3124351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D13346BD-C178-87A1-1563-921A1DDC081E}"/>
              </a:ext>
            </a:extLst>
          </p:cNvPr>
          <p:cNvSpPr>
            <a:spLocks noGrp="1"/>
          </p:cNvSpPr>
          <p:nvPr>
            <p:ph type="title"/>
          </p:nvPr>
        </p:nvSpPr>
        <p:spPr>
          <a:xfrm>
            <a:off x="4866968" y="914400"/>
            <a:ext cx="6627924" cy="1307592"/>
          </a:xfrm>
        </p:spPr>
        <p:txBody>
          <a:bodyPr>
            <a:normAutofit/>
          </a:bodyPr>
          <a:lstStyle/>
          <a:p>
            <a:r>
              <a:rPr lang="tr-TR"/>
              <a:t>Çalışmanın AMacı</a:t>
            </a:r>
          </a:p>
        </p:txBody>
      </p:sp>
      <p:pic>
        <p:nvPicPr>
          <p:cNvPr id="7" name="Picture 4">
            <a:extLst>
              <a:ext uri="{FF2B5EF4-FFF2-40B4-BE49-F238E27FC236}">
                <a16:creationId xmlns:a16="http://schemas.microsoft.com/office/drawing/2014/main" id="{33212A3F-385C-C20C-0AD9-BB625C34A2A4}"/>
              </a:ext>
            </a:extLst>
          </p:cNvPr>
          <p:cNvPicPr>
            <a:picLocks noChangeAspect="1"/>
          </p:cNvPicPr>
          <p:nvPr/>
        </p:nvPicPr>
        <p:blipFill>
          <a:blip r:embed="rId2"/>
          <a:srcRect l="19922" r="47821" b="6256"/>
          <a:stretch/>
        </p:blipFill>
        <p:spPr>
          <a:xfrm>
            <a:off x="20" y="-17929"/>
            <a:ext cx="4206220" cy="6875929"/>
          </a:xfrm>
          <a:prstGeom prst="rect">
            <a:avLst/>
          </a:prstGeom>
        </p:spPr>
      </p:pic>
      <p:cxnSp>
        <p:nvCxnSpPr>
          <p:cNvPr id="8" name="Straight Connector 10">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8BE2D6C9-DB0D-BAD4-74DF-181962C274E2}"/>
              </a:ext>
            </a:extLst>
          </p:cNvPr>
          <p:cNvSpPr>
            <a:spLocks noGrp="1"/>
          </p:cNvSpPr>
          <p:nvPr>
            <p:ph idx="1"/>
          </p:nvPr>
        </p:nvSpPr>
        <p:spPr>
          <a:xfrm>
            <a:off x="4866968" y="2221992"/>
            <a:ext cx="6627924" cy="3739896"/>
          </a:xfr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p>
            <a:pPr marL="342900" indent="-342900"/>
            <a:r>
              <a:rPr lang="tr-TR">
                <a:ea typeface="+mn-lt"/>
                <a:cs typeface="+mn-lt"/>
              </a:rPr>
              <a:t>Bu çalışmanın temel amacı, Türkçe restoran yorumları üzerinden derin öğrenme temelli modeller kullanarak duygu analizi gerçekleştirmek ve bu modellerin performanslarını karşılaştırmaktır. Kullanıcı yorumlarının olumlu, olumsuz veya nötr olarak sınıflandırılması, hem işletmeler hem de kullanıcı deneyimi açısından anlamlı içgörüler sunar.</a:t>
            </a:r>
            <a:endParaRPr lang="tr-TR"/>
          </a:p>
          <a:p>
            <a:endParaRPr lang="tr-TR"/>
          </a:p>
        </p:txBody>
      </p:sp>
      <p:cxnSp>
        <p:nvCxnSpPr>
          <p:cNvPr id="10" name="Straight Connector 12">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4438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F3A699C-834A-391B-3B37-852162AD16FC}"/>
              </a:ext>
            </a:extLst>
          </p:cNvPr>
          <p:cNvSpPr>
            <a:spLocks noGrp="1"/>
          </p:cNvSpPr>
          <p:nvPr>
            <p:ph type="title"/>
          </p:nvPr>
        </p:nvSpPr>
        <p:spPr/>
        <p:txBody>
          <a:bodyPr>
            <a:normAutofit fontScale="90000"/>
          </a:bodyPr>
          <a:lstStyle/>
          <a:p>
            <a:r>
              <a:rPr lang="tr-TR" b="1" dirty="0"/>
              <a:t>Problem Tanımı</a:t>
            </a:r>
            <a:br>
              <a:rPr lang="tr-TR" b="1" dirty="0"/>
            </a:br>
            <a:endParaRPr lang="tr-TR" dirty="0"/>
          </a:p>
        </p:txBody>
      </p:sp>
      <p:sp>
        <p:nvSpPr>
          <p:cNvPr id="3" name="İçerik Yer Tutucusu 2">
            <a:extLst>
              <a:ext uri="{FF2B5EF4-FFF2-40B4-BE49-F238E27FC236}">
                <a16:creationId xmlns:a16="http://schemas.microsoft.com/office/drawing/2014/main" id="{82827CFF-75C4-13D6-CCB5-BE65EC945F7A}"/>
              </a:ext>
            </a:extLst>
          </p:cNvPr>
          <p:cNvSpPr>
            <a:spLocks noGrp="1"/>
          </p:cNvSpPr>
          <p:nvPr>
            <p:ph idx="1"/>
          </p:nvPr>
        </p:nvSpPr>
        <p:spPr/>
        <p:txBody>
          <a:bodyPr/>
          <a:lstStyle/>
          <a:p>
            <a:r>
              <a:rPr lang="tr-TR" dirty="0"/>
              <a:t>Sosyal medyada ve çevrimiçi platformlarda kullanıcılar yoğun şekilde görüşlerini paylaşmaktadır. Ancak bu verilerin hacmi insan gözetimiyle analiz edilemeyecek kadar fazladır. Özellikle Türkçe gibi dil yapısı karmaşık ve kaynakları sınırlı dillerde duygu analizi yapmak, veri ön işleme ve modelleme açısından çeşitli zorlukları beraberinde getirir.</a:t>
            </a:r>
          </a:p>
          <a:p>
            <a:endParaRPr lang="tr-TR" dirty="0"/>
          </a:p>
        </p:txBody>
      </p:sp>
    </p:spTree>
    <p:extLst>
      <p:ext uri="{BB962C8B-B14F-4D97-AF65-F5344CB8AC3E}">
        <p14:creationId xmlns:p14="http://schemas.microsoft.com/office/powerpoint/2010/main" val="855795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34B30BF5-194C-FF1B-9F16-E981F1627C84}"/>
              </a:ext>
            </a:extLst>
          </p:cNvPr>
          <p:cNvSpPr>
            <a:spLocks noGrp="1"/>
          </p:cNvSpPr>
          <p:nvPr>
            <p:ph type="title"/>
          </p:nvPr>
        </p:nvSpPr>
        <p:spPr>
          <a:xfrm>
            <a:off x="704088" y="914400"/>
            <a:ext cx="5195889" cy="1316736"/>
          </a:xfrm>
        </p:spPr>
        <p:txBody>
          <a:bodyPr>
            <a:normAutofit/>
          </a:bodyPr>
          <a:lstStyle/>
          <a:p>
            <a:r>
              <a:rPr lang="tr-TR" dirty="0">
                <a:ea typeface="+mj-lt"/>
                <a:cs typeface="+mj-lt"/>
              </a:rPr>
              <a:t>2.DUYGU ANALİZİ NEDİR?</a:t>
            </a:r>
            <a:endParaRPr lang="tr-TR" dirty="0"/>
          </a:p>
        </p:txBody>
      </p:sp>
      <p:cxnSp>
        <p:nvCxnSpPr>
          <p:cNvPr id="11" name="Straight Connector 10">
            <a:extLst>
              <a:ext uri="{FF2B5EF4-FFF2-40B4-BE49-F238E27FC236}">
                <a16:creationId xmlns:a16="http://schemas.microsoft.com/office/drawing/2014/main" id="{F2B951FD-94F7-E138-3EC2-A66A551D91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536F522D-5A7B-8B8C-BA36-F82E676B2190}"/>
              </a:ext>
            </a:extLst>
          </p:cNvPr>
          <p:cNvSpPr>
            <a:spLocks noGrp="1"/>
          </p:cNvSpPr>
          <p:nvPr>
            <p:ph idx="1"/>
          </p:nvPr>
        </p:nvSpPr>
        <p:spPr>
          <a:xfrm>
            <a:off x="704088" y="2231136"/>
            <a:ext cx="5195889" cy="3931920"/>
          </a:xfrm>
        </p:spPr>
        <p:txBody>
          <a:bodyPr vert="horz" lIns="91440" tIns="45720" rIns="91440" bIns="45720" rtlCol="0">
            <a:normAutofit/>
          </a:bodyPr>
          <a:lstStyle/>
          <a:p>
            <a:r>
              <a:rPr lang="tr-TR">
                <a:ea typeface="+mn-lt"/>
                <a:cs typeface="+mn-lt"/>
              </a:rPr>
              <a:t>Duygu analizi (</a:t>
            </a:r>
            <a:r>
              <a:rPr lang="tr-TR" err="1">
                <a:ea typeface="+mn-lt"/>
                <a:cs typeface="+mn-lt"/>
              </a:rPr>
              <a:t>Sentiment</a:t>
            </a:r>
            <a:r>
              <a:rPr lang="tr-TR">
                <a:ea typeface="+mn-lt"/>
                <a:cs typeface="+mn-lt"/>
              </a:rPr>
              <a:t> Analysis), doğal dil işleme (NLP) ve metin madenciliği tekniklerini kullanarak bir metnin içerdiği duygusal durumu (olumlu, olumsuz veya nötr) otomatik olarak belirleme işlemidir. Bu yöntem, özellikle sosyal medya, ürün yorumları ve kullanıcı geri bildirimleri gibi metin tabanlı verilerden anlam çıkarılmasını sağlar.</a:t>
            </a:r>
            <a:endParaRPr lang="tr-TR"/>
          </a:p>
        </p:txBody>
      </p:sp>
      <p:pic>
        <p:nvPicPr>
          <p:cNvPr id="5" name="Picture 4" descr="Sticky notes on a wall">
            <a:extLst>
              <a:ext uri="{FF2B5EF4-FFF2-40B4-BE49-F238E27FC236}">
                <a16:creationId xmlns:a16="http://schemas.microsoft.com/office/drawing/2014/main" id="{7F11D685-FD7C-878B-8BD3-CC9676137855}"/>
              </a:ext>
            </a:extLst>
          </p:cNvPr>
          <p:cNvPicPr>
            <a:picLocks noChangeAspect="1"/>
          </p:cNvPicPr>
          <p:nvPr/>
        </p:nvPicPr>
        <p:blipFill>
          <a:blip r:embed="rId2"/>
          <a:srcRect l="19767" r="21561" b="10"/>
          <a:stretch/>
        </p:blipFill>
        <p:spPr>
          <a:xfrm>
            <a:off x="6420752" y="-1"/>
            <a:ext cx="5771248" cy="6857999"/>
          </a:xfrm>
          <a:prstGeom prst="rect">
            <a:avLst/>
          </a:prstGeom>
        </p:spPr>
      </p:pic>
    </p:spTree>
    <p:extLst>
      <p:ext uri="{BB962C8B-B14F-4D97-AF65-F5344CB8AC3E}">
        <p14:creationId xmlns:p14="http://schemas.microsoft.com/office/powerpoint/2010/main" val="3824711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7D327A3E-82B2-48B6-3661-95105CF5EF7A}"/>
              </a:ext>
            </a:extLst>
          </p:cNvPr>
          <p:cNvSpPr>
            <a:spLocks noGrp="1"/>
          </p:cNvSpPr>
          <p:nvPr>
            <p:ph type="title"/>
          </p:nvPr>
        </p:nvSpPr>
        <p:spPr>
          <a:xfrm>
            <a:off x="4866968" y="914400"/>
            <a:ext cx="6627924" cy="1307592"/>
          </a:xfrm>
        </p:spPr>
        <p:txBody>
          <a:bodyPr>
            <a:normAutofit/>
          </a:bodyPr>
          <a:lstStyle/>
          <a:p>
            <a:r>
              <a:rPr lang="tr-TR">
                <a:latin typeface="calisto mt"/>
              </a:rPr>
              <a:t>Uygulama Alanları</a:t>
            </a:r>
            <a:endParaRPr lang="tr-TR"/>
          </a:p>
        </p:txBody>
      </p:sp>
      <p:pic>
        <p:nvPicPr>
          <p:cNvPr id="5" name="Picture 4" descr="El ile sıralanmış tasırları ve içecekler gösterimi">
            <a:extLst>
              <a:ext uri="{FF2B5EF4-FFF2-40B4-BE49-F238E27FC236}">
                <a16:creationId xmlns:a16="http://schemas.microsoft.com/office/drawing/2014/main" id="{DD4CC042-6E07-5F2C-7C86-DD6E769B4E46}"/>
              </a:ext>
            </a:extLst>
          </p:cNvPr>
          <p:cNvPicPr>
            <a:picLocks noChangeAspect="1"/>
          </p:cNvPicPr>
          <p:nvPr/>
        </p:nvPicPr>
        <p:blipFill>
          <a:blip r:embed="rId2"/>
          <a:srcRect l="22233" r="26690"/>
          <a:stretch/>
        </p:blipFill>
        <p:spPr>
          <a:xfrm>
            <a:off x="20" y="-17929"/>
            <a:ext cx="4206220" cy="6875929"/>
          </a:xfrm>
          <a:prstGeom prst="rect">
            <a:avLst/>
          </a:prstGeom>
        </p:spPr>
      </p:pic>
      <p:cxnSp>
        <p:nvCxnSpPr>
          <p:cNvPr id="11" name="Straight Connector 10">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779C7F97-5CB9-02F7-F62C-9AE3496CC133}"/>
              </a:ext>
            </a:extLst>
          </p:cNvPr>
          <p:cNvSpPr>
            <a:spLocks noGrp="1"/>
          </p:cNvSpPr>
          <p:nvPr>
            <p:ph idx="1"/>
          </p:nvPr>
        </p:nvSpPr>
        <p:spPr>
          <a:xfrm>
            <a:off x="4866968" y="2221992"/>
            <a:ext cx="6627924" cy="3739896"/>
          </a:xfrm>
        </p:spPr>
        <p:txBody>
          <a:bodyPr vert="horz" lIns="91440" tIns="45720" rIns="91440" bIns="45720" rtlCol="0">
            <a:normAutofit/>
          </a:bodyPr>
          <a:lstStyle/>
          <a:p>
            <a:pPr marL="0" indent="0">
              <a:lnSpc>
                <a:spcPct val="100000"/>
              </a:lnSpc>
            </a:pPr>
            <a:endParaRPr lang="tr-TR"/>
          </a:p>
          <a:p>
            <a:pPr>
              <a:lnSpc>
                <a:spcPct val="100000"/>
              </a:lnSpc>
            </a:pPr>
            <a:r>
              <a:rPr lang="tr-TR" b="1">
                <a:ea typeface="+mn-lt"/>
                <a:cs typeface="+mn-lt"/>
              </a:rPr>
              <a:t>E-ticaret</a:t>
            </a:r>
            <a:r>
              <a:rPr lang="tr-TR">
                <a:ea typeface="+mn-lt"/>
                <a:cs typeface="+mn-lt"/>
              </a:rPr>
              <a:t>: Müşteri yorumlarından ürün memnuniyeti analizi</a:t>
            </a:r>
            <a:endParaRPr lang="tr-TR"/>
          </a:p>
          <a:p>
            <a:pPr>
              <a:lnSpc>
                <a:spcPct val="100000"/>
              </a:lnSpc>
            </a:pPr>
            <a:r>
              <a:rPr lang="tr-TR" b="1">
                <a:ea typeface="+mn-lt"/>
                <a:cs typeface="+mn-lt"/>
              </a:rPr>
              <a:t>Pazarlama</a:t>
            </a:r>
            <a:r>
              <a:rPr lang="tr-TR">
                <a:ea typeface="+mn-lt"/>
                <a:cs typeface="+mn-lt"/>
              </a:rPr>
              <a:t>: Marka algısını ölçmek</a:t>
            </a:r>
            <a:endParaRPr lang="tr-TR"/>
          </a:p>
          <a:p>
            <a:pPr>
              <a:lnSpc>
                <a:spcPct val="100000"/>
              </a:lnSpc>
            </a:pPr>
            <a:r>
              <a:rPr lang="tr-TR" b="1">
                <a:ea typeface="+mn-lt"/>
                <a:cs typeface="+mn-lt"/>
              </a:rPr>
              <a:t>Kamu Yönetimi</a:t>
            </a:r>
            <a:r>
              <a:rPr lang="tr-TR">
                <a:ea typeface="+mn-lt"/>
                <a:cs typeface="+mn-lt"/>
              </a:rPr>
              <a:t>: Vatandaş görüşlerinin izlenmesi</a:t>
            </a:r>
            <a:endParaRPr lang="tr-TR"/>
          </a:p>
          <a:p>
            <a:pPr>
              <a:lnSpc>
                <a:spcPct val="100000"/>
              </a:lnSpc>
            </a:pPr>
            <a:r>
              <a:rPr lang="tr-TR" b="1">
                <a:ea typeface="+mn-lt"/>
                <a:cs typeface="+mn-lt"/>
              </a:rPr>
              <a:t>Finans</a:t>
            </a:r>
            <a:r>
              <a:rPr lang="tr-TR">
                <a:ea typeface="+mn-lt"/>
                <a:cs typeface="+mn-lt"/>
              </a:rPr>
              <a:t>: Piyasa duyarlılığının tahmini</a:t>
            </a:r>
            <a:endParaRPr lang="tr-TR"/>
          </a:p>
          <a:p>
            <a:pPr>
              <a:lnSpc>
                <a:spcPct val="100000"/>
              </a:lnSpc>
            </a:pPr>
            <a:r>
              <a:rPr lang="tr-TR" b="1">
                <a:ea typeface="+mn-lt"/>
                <a:cs typeface="+mn-lt"/>
              </a:rPr>
              <a:t>Sağlık</a:t>
            </a:r>
            <a:r>
              <a:rPr lang="tr-TR">
                <a:ea typeface="+mn-lt"/>
                <a:cs typeface="+mn-lt"/>
              </a:rPr>
              <a:t>: Hasta memnuniyet analizleri</a:t>
            </a:r>
            <a:endParaRPr lang="tr-TR"/>
          </a:p>
          <a:p>
            <a:pPr>
              <a:lnSpc>
                <a:spcPct val="100000"/>
              </a:lnSpc>
            </a:pPr>
            <a:r>
              <a:rPr lang="tr-TR" b="1">
                <a:ea typeface="+mn-lt"/>
                <a:cs typeface="+mn-lt"/>
              </a:rPr>
              <a:t>Yemek ve hizmet sektörü</a:t>
            </a:r>
            <a:r>
              <a:rPr lang="tr-TR">
                <a:ea typeface="+mn-lt"/>
                <a:cs typeface="+mn-lt"/>
              </a:rPr>
              <a:t>: Restoran yorumları üzerinden hizmet kalitesinin izlenmesi</a:t>
            </a:r>
            <a:endParaRPr lang="tr-TR"/>
          </a:p>
          <a:p>
            <a:pPr>
              <a:lnSpc>
                <a:spcPct val="100000"/>
              </a:lnSpc>
            </a:pPr>
            <a:endParaRPr lang="tr-TR"/>
          </a:p>
        </p:txBody>
      </p:sp>
      <p:cxnSp>
        <p:nvCxnSpPr>
          <p:cNvPr id="13" name="Straight Connector 12">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2984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028FA5EF-5024-0CFA-9398-CEA5AC4A4E71}"/>
              </a:ext>
            </a:extLst>
          </p:cNvPr>
          <p:cNvSpPr>
            <a:spLocks noGrp="1"/>
          </p:cNvSpPr>
          <p:nvPr>
            <p:ph type="title"/>
          </p:nvPr>
        </p:nvSpPr>
        <p:spPr>
          <a:xfrm>
            <a:off x="4866968" y="914400"/>
            <a:ext cx="6627924" cy="1307592"/>
          </a:xfrm>
        </p:spPr>
        <p:txBody>
          <a:bodyPr>
            <a:normAutofit/>
          </a:bodyPr>
          <a:lstStyle/>
          <a:p>
            <a:r>
              <a:rPr lang="tr-TR" dirty="0">
                <a:ea typeface="+mj-lt"/>
                <a:cs typeface="+mj-lt"/>
              </a:rPr>
              <a:t>3.ZORLUKLAR</a:t>
            </a:r>
            <a:endParaRPr lang="tr-TR" dirty="0"/>
          </a:p>
        </p:txBody>
      </p:sp>
      <p:pic>
        <p:nvPicPr>
          <p:cNvPr id="5" name="Picture 4" descr="Açılışlı bir sol soru işareti içeren bir gri Oda">
            <a:extLst>
              <a:ext uri="{FF2B5EF4-FFF2-40B4-BE49-F238E27FC236}">
                <a16:creationId xmlns:a16="http://schemas.microsoft.com/office/drawing/2014/main" id="{344B7188-40BF-4E21-8C0B-00D06F936C6F}"/>
              </a:ext>
            </a:extLst>
          </p:cNvPr>
          <p:cNvPicPr>
            <a:picLocks noChangeAspect="1"/>
          </p:cNvPicPr>
          <p:nvPr/>
        </p:nvPicPr>
        <p:blipFill>
          <a:blip r:embed="rId2"/>
          <a:srcRect l="31963" r="27263" b="-6"/>
          <a:stretch/>
        </p:blipFill>
        <p:spPr>
          <a:xfrm>
            <a:off x="20" y="-17929"/>
            <a:ext cx="4206220" cy="6875929"/>
          </a:xfrm>
          <a:prstGeom prst="rect">
            <a:avLst/>
          </a:prstGeom>
        </p:spPr>
      </p:pic>
      <p:cxnSp>
        <p:nvCxnSpPr>
          <p:cNvPr id="11" name="Straight Connector 10">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7B8A6697-20F8-54AB-4E1F-2B5BA4CE82E5}"/>
              </a:ext>
            </a:extLst>
          </p:cNvPr>
          <p:cNvSpPr>
            <a:spLocks noGrp="1"/>
          </p:cNvSpPr>
          <p:nvPr>
            <p:ph idx="1"/>
          </p:nvPr>
        </p:nvSpPr>
        <p:spPr>
          <a:xfrm>
            <a:off x="4866968" y="2221992"/>
            <a:ext cx="6627924" cy="3739896"/>
          </a:xfrm>
        </p:spPr>
        <p:txBody>
          <a:bodyPr>
            <a:normAutofit/>
          </a:bodyPr>
          <a:lstStyle/>
          <a:p>
            <a:r>
              <a:rPr lang="tr-TR" dirty="0"/>
              <a:t>Türkçede özne-nesne-yüklem (SOV) yapısı hakimdir. Bu durum İngilizce gibi özne-yüklem-nesne (SVO) yapısına göre eğitilmiş modeller için sorun teşkil eder. Ayrıca cümle yapısının esnek olması (özne ve nesnenin yer değiştirebilmesi) duygu analizinde bağlamı anlamayı zorlaştırır.</a:t>
            </a:r>
          </a:p>
        </p:txBody>
      </p:sp>
      <p:cxnSp>
        <p:nvCxnSpPr>
          <p:cNvPr id="13" name="Straight Connector 12">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12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EE13F5B2-05CC-CEB8-26C6-4640F2D362B0}"/>
              </a:ext>
            </a:extLst>
          </p:cNvPr>
          <p:cNvSpPr>
            <a:spLocks noGrp="1"/>
          </p:cNvSpPr>
          <p:nvPr>
            <p:ph type="title"/>
          </p:nvPr>
        </p:nvSpPr>
        <p:spPr>
          <a:xfrm>
            <a:off x="4866968" y="914400"/>
            <a:ext cx="6627924" cy="1307592"/>
          </a:xfrm>
        </p:spPr>
        <p:txBody>
          <a:bodyPr>
            <a:normAutofit/>
          </a:bodyPr>
          <a:lstStyle/>
          <a:p>
            <a:r>
              <a:rPr lang="tr-TR">
                <a:ea typeface="+mj-lt"/>
                <a:cs typeface="+mj-lt"/>
              </a:rPr>
              <a:t>Söz Dizimi Farklılıkları</a:t>
            </a:r>
            <a:endParaRPr lang="tr-TR"/>
          </a:p>
        </p:txBody>
      </p:sp>
      <p:pic>
        <p:nvPicPr>
          <p:cNvPr id="5" name="Picture 4" descr="Beyin fırtınası bir metal bir basık">
            <a:extLst>
              <a:ext uri="{FF2B5EF4-FFF2-40B4-BE49-F238E27FC236}">
                <a16:creationId xmlns:a16="http://schemas.microsoft.com/office/drawing/2014/main" id="{D7CDB44F-3D65-D3D1-F3AB-7C3AABD929EC}"/>
              </a:ext>
            </a:extLst>
          </p:cNvPr>
          <p:cNvPicPr>
            <a:picLocks noChangeAspect="1"/>
          </p:cNvPicPr>
          <p:nvPr/>
        </p:nvPicPr>
        <p:blipFill>
          <a:blip r:embed="rId2"/>
          <a:srcRect l="37876" r="21350" b="-6"/>
          <a:stretch/>
        </p:blipFill>
        <p:spPr>
          <a:xfrm>
            <a:off x="20" y="-17929"/>
            <a:ext cx="4206220" cy="6875929"/>
          </a:xfrm>
          <a:prstGeom prst="rect">
            <a:avLst/>
          </a:prstGeom>
        </p:spPr>
      </p:pic>
      <p:cxnSp>
        <p:nvCxnSpPr>
          <p:cNvPr id="11" name="Straight Connector 10">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571C6F3F-964B-D72F-7936-419C737F855F}"/>
              </a:ext>
            </a:extLst>
          </p:cNvPr>
          <p:cNvSpPr>
            <a:spLocks noGrp="1"/>
          </p:cNvSpPr>
          <p:nvPr>
            <p:ph idx="1"/>
          </p:nvPr>
        </p:nvSpPr>
        <p:spPr>
          <a:xfrm>
            <a:off x="4866968" y="2221992"/>
            <a:ext cx="6627924" cy="3739896"/>
          </a:xfrm>
        </p:spPr>
        <p:txBody>
          <a:bodyPr>
            <a:normAutofit/>
          </a:bodyPr>
          <a:lstStyle/>
          <a:p>
            <a:r>
              <a:rPr lang="tr-TR" dirty="0"/>
              <a:t>Bir kelimenin bağlama göre birden fazla anlama sahip olması, özellikle deyimsel ifadeler ve ironi içeren cümlelerde doğru duygu etiketlemesini zorlaştırır. Örneğin, </a:t>
            </a:r>
            <a:r>
              <a:rPr lang="tr-TR" i="1" dirty="0"/>
              <a:t>“Yemek harikaydı ama garson bizi görmedi bile.”</a:t>
            </a:r>
            <a:r>
              <a:rPr lang="tr-TR" dirty="0"/>
              <a:t> gibi cümlelerde çelişkili duygu durumları tek bir metin içinde yer alabilir.</a:t>
            </a:r>
          </a:p>
        </p:txBody>
      </p:sp>
      <p:cxnSp>
        <p:nvCxnSpPr>
          <p:cNvPr id="13" name="Straight Connector 12">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0713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EEF92585-7A99-6108-9663-8C59032742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Başlık 1">
            <a:extLst>
              <a:ext uri="{FF2B5EF4-FFF2-40B4-BE49-F238E27FC236}">
                <a16:creationId xmlns:a16="http://schemas.microsoft.com/office/drawing/2014/main" id="{3EE72A20-9BB7-62CA-CBB1-7CDDC6843D2C}"/>
              </a:ext>
            </a:extLst>
          </p:cNvPr>
          <p:cNvSpPr>
            <a:spLocks noGrp="1"/>
          </p:cNvSpPr>
          <p:nvPr>
            <p:ph type="title"/>
          </p:nvPr>
        </p:nvSpPr>
        <p:spPr>
          <a:xfrm>
            <a:off x="954823" y="2109493"/>
            <a:ext cx="4265763" cy="1441776"/>
          </a:xfrm>
        </p:spPr>
        <p:txBody>
          <a:bodyPr anchor="t">
            <a:normAutofit/>
          </a:bodyPr>
          <a:lstStyle/>
          <a:p>
            <a:pPr>
              <a:lnSpc>
                <a:spcPct val="90000"/>
              </a:lnSpc>
            </a:pPr>
            <a:r>
              <a:rPr lang="tr-TR" sz="3400">
                <a:latin typeface="calisto mt"/>
              </a:rPr>
              <a:t>Anlam Çokluğu (</a:t>
            </a:r>
            <a:r>
              <a:rPr lang="tr-TR" sz="3400" err="1">
                <a:latin typeface="calisto mt"/>
              </a:rPr>
              <a:t>Ambiguity</a:t>
            </a:r>
            <a:r>
              <a:rPr lang="tr-TR" sz="3400">
                <a:latin typeface="calisto mt"/>
              </a:rPr>
              <a:t>)</a:t>
            </a:r>
            <a:endParaRPr lang="tr-TR" sz="3400"/>
          </a:p>
        </p:txBody>
      </p:sp>
      <p:sp>
        <p:nvSpPr>
          <p:cNvPr id="3" name="İçerik Yer Tutucusu 2">
            <a:extLst>
              <a:ext uri="{FF2B5EF4-FFF2-40B4-BE49-F238E27FC236}">
                <a16:creationId xmlns:a16="http://schemas.microsoft.com/office/drawing/2014/main" id="{EF8D7859-36ED-413C-191E-DDD0E455E04C}"/>
              </a:ext>
            </a:extLst>
          </p:cNvPr>
          <p:cNvSpPr>
            <a:spLocks noGrp="1"/>
          </p:cNvSpPr>
          <p:nvPr>
            <p:ph idx="1"/>
          </p:nvPr>
        </p:nvSpPr>
        <p:spPr>
          <a:xfrm>
            <a:off x="5871353" y="2200490"/>
            <a:ext cx="5269831" cy="3445399"/>
          </a:xfrm>
        </p:spPr>
        <p:txBody>
          <a:bodyPr vert="horz" lIns="91440" tIns="45720" rIns="91440" bIns="45720" rtlCol="0">
            <a:normAutofit/>
          </a:bodyPr>
          <a:lstStyle/>
          <a:p>
            <a:pPr marL="0" indent="0"/>
            <a:endParaRPr lang="tr-TR"/>
          </a:p>
          <a:p>
            <a:r>
              <a:rPr lang="tr-TR">
                <a:ea typeface="+mn-lt"/>
                <a:cs typeface="+mn-lt"/>
              </a:rPr>
              <a:t>Bir kelimenin bağlama göre birden fazla anlama sahip olması, özellikle deyimsel ifadeler ve ironi içeren cümlelerde doğru duygu etiketlemesini zorlaştırır. Örneğin, </a:t>
            </a:r>
            <a:r>
              <a:rPr lang="tr-TR" i="1">
                <a:ea typeface="+mn-lt"/>
                <a:cs typeface="+mn-lt"/>
              </a:rPr>
              <a:t>“Yemeği beğenmedim değil.”</a:t>
            </a:r>
            <a:r>
              <a:rPr lang="tr-TR">
                <a:ea typeface="+mn-lt"/>
                <a:cs typeface="+mn-lt"/>
              </a:rPr>
              <a:t> gibi cümlelerde çelişkili duygu durumları tek bir metin içinde yer alabilir.</a:t>
            </a:r>
            <a:endParaRPr lang="tr-TR"/>
          </a:p>
          <a:p>
            <a:endParaRPr lang="tr-TR"/>
          </a:p>
        </p:txBody>
      </p:sp>
      <p:cxnSp>
        <p:nvCxnSpPr>
          <p:cNvPr id="6" name="Straight Connector 9">
            <a:extLst>
              <a:ext uri="{FF2B5EF4-FFF2-40B4-BE49-F238E27FC236}">
                <a16:creationId xmlns:a16="http://schemas.microsoft.com/office/drawing/2014/main" id="{78F0A063-5253-8DF5-3B7B-12FE096705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50816" y="3764346"/>
            <a:ext cx="402336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8077034"/>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docProps/app.xml><?xml version="1.0" encoding="utf-8"?>
<Properties xmlns="http://schemas.openxmlformats.org/officeDocument/2006/extended-properties" xmlns:vt="http://schemas.openxmlformats.org/officeDocument/2006/docPropsVTypes">
  <TotalTime>10</TotalTime>
  <Words>801</Words>
  <Application>Microsoft Office PowerPoint</Application>
  <PresentationFormat>Geniş ekran</PresentationFormat>
  <Paragraphs>69</Paragraphs>
  <Slides>23</Slides>
  <Notes>0</Notes>
  <HiddenSlides>0</HiddenSlides>
  <MMClips>1</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23</vt:i4>
      </vt:variant>
    </vt:vector>
  </HeadingPairs>
  <TitlesOfParts>
    <vt:vector size="29" baseType="lpstr">
      <vt:lpstr>Arial</vt:lpstr>
      <vt:lpstr>Bierstadt</vt:lpstr>
      <vt:lpstr>calisto mt</vt:lpstr>
      <vt:lpstr>calisto mt</vt:lpstr>
      <vt:lpstr>Univers Condensed</vt:lpstr>
      <vt:lpstr>ChronicleVTI</vt:lpstr>
      <vt:lpstr>Duygu Analizi Projesi</vt:lpstr>
      <vt:lpstr>1.giriş</vt:lpstr>
      <vt:lpstr>Çalışmanın AMacı</vt:lpstr>
      <vt:lpstr>Problem Tanımı </vt:lpstr>
      <vt:lpstr>2.DUYGU ANALİZİ NEDİR?</vt:lpstr>
      <vt:lpstr>Uygulama Alanları</vt:lpstr>
      <vt:lpstr>3.ZORLUKLAR</vt:lpstr>
      <vt:lpstr>Söz Dizimi Farklılıkları</vt:lpstr>
      <vt:lpstr>Anlam Çokluğu (Ambiguity)</vt:lpstr>
      <vt:lpstr>4.KULLANILAN YÖNTEMLER</vt:lpstr>
      <vt:lpstr>Naive Bayes</vt:lpstr>
      <vt:lpstr>LSTM (Long Short-Term Memory)</vt:lpstr>
      <vt:lpstr>LMS (Least Mean Squares)</vt:lpstr>
      <vt:lpstr>BERT (Bidirectional Encoder Representations from Transformers)</vt:lpstr>
      <vt:lpstr>5.DENEYSEL SONUÇLAR</vt:lpstr>
      <vt:lpstr>Kullanılan Veri Seti </vt:lpstr>
      <vt:lpstr>Eğitim ve Değerlendirme Yöntemi</vt:lpstr>
      <vt:lpstr>Modellerin Başarı Karşılaştırması</vt:lpstr>
      <vt:lpstr>Gözlemler</vt:lpstr>
      <vt:lpstr>6. SONUÇ VE GELECEK ÇALIŞMALAR</vt:lpstr>
      <vt:lpstr>Çalışmanın Genel Değerlendirmesi</vt:lpstr>
      <vt:lpstr>Katkılar  </vt:lpstr>
      <vt:lpstr>Gelecek Çalışmalar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Serkan Eyvaz</dc:creator>
  <cp:lastModifiedBy>Serkan Eyvaz</cp:lastModifiedBy>
  <cp:revision>10</cp:revision>
  <dcterms:modified xsi:type="dcterms:W3CDTF">2025-05-08T11:56:27Z</dcterms:modified>
</cp:coreProperties>
</file>